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1"/>
  </p:notesMasterIdLst>
  <p:handoutMasterIdLst>
    <p:handoutMasterId r:id="rId52"/>
  </p:handoutMasterIdLst>
  <p:sldIdLst>
    <p:sldId id="273" r:id="rId6"/>
    <p:sldId id="365" r:id="rId7"/>
    <p:sldId id="363" r:id="rId8"/>
    <p:sldId id="276" r:id="rId9"/>
    <p:sldId id="285" r:id="rId10"/>
    <p:sldId id="286" r:id="rId11"/>
    <p:sldId id="287" r:id="rId12"/>
    <p:sldId id="33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356" r:id="rId21"/>
    <p:sldId id="297" r:id="rId22"/>
    <p:sldId id="349" r:id="rId23"/>
    <p:sldId id="330" r:id="rId24"/>
    <p:sldId id="321" r:id="rId25"/>
    <p:sldId id="359" r:id="rId26"/>
    <p:sldId id="334" r:id="rId27"/>
    <p:sldId id="303" r:id="rId28"/>
    <p:sldId id="305" r:id="rId29"/>
    <p:sldId id="308" r:id="rId30"/>
    <p:sldId id="318" r:id="rId31"/>
    <p:sldId id="360" r:id="rId32"/>
    <p:sldId id="337" r:id="rId33"/>
    <p:sldId id="351" r:id="rId34"/>
    <p:sldId id="361" r:id="rId35"/>
    <p:sldId id="342" r:id="rId36"/>
    <p:sldId id="352" r:id="rId37"/>
    <p:sldId id="341" r:id="rId38"/>
    <p:sldId id="317" r:id="rId39"/>
    <p:sldId id="350" r:id="rId40"/>
    <p:sldId id="357" r:id="rId41"/>
    <p:sldId id="354" r:id="rId42"/>
    <p:sldId id="319" r:id="rId43"/>
    <p:sldId id="364" r:id="rId44"/>
    <p:sldId id="325" r:id="rId45"/>
    <p:sldId id="327" r:id="rId46"/>
    <p:sldId id="353" r:id="rId47"/>
    <p:sldId id="362" r:id="rId48"/>
    <p:sldId id="301" r:id="rId49"/>
    <p:sldId id="302" r:id="rId5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63"/>
    <a:srgbClr val="FDD81C"/>
    <a:srgbClr val="76C6D6"/>
    <a:srgbClr val="1B77BB"/>
    <a:srgbClr val="FDD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3573" autoAdjust="0"/>
  </p:normalViewPr>
  <p:slideViewPr>
    <p:cSldViewPr snapToGrid="0" snapToObjects="1">
      <p:cViewPr varScale="1">
        <p:scale>
          <a:sx n="73" d="100"/>
          <a:sy n="73" d="100"/>
        </p:scale>
        <p:origin x="15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61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109995-198F-444B-9CAF-8E7FFA4E82C7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D8DA66-D4E7-490C-986F-43026D678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3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846702-BF00-47A7-9AA7-47F1C91222DD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84F4C0-DFB7-459A-BCE6-99039D235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Tie to slide</a:t>
            </a:r>
            <a:r>
              <a:rPr lang="en-US" baseline="0" dirty="0" smtClean="0"/>
              <a:t> before where we talk about communication with state legislature outreach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Congressman Kevin</a:t>
            </a:r>
            <a:r>
              <a:rPr lang="en-US" b="1" u="sng" baseline="0" dirty="0" smtClean="0"/>
              <a:t> McCarty </a:t>
            </a:r>
            <a:r>
              <a:rPr lang="en-US" baseline="0" dirty="0" smtClean="0"/>
              <a:t>– Chris existing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A0FF-8573-49E5-8EBA-0A71221153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1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4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1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0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1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87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A0FF-8573-49E5-8EBA-0A71221153A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3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Tie to slide</a:t>
            </a:r>
            <a:r>
              <a:rPr lang="en-US" baseline="0" dirty="0" smtClean="0"/>
              <a:t> before where we talk about communication with state legislature outreach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Congressman Kevin</a:t>
            </a:r>
            <a:r>
              <a:rPr lang="en-US" b="1" u="sng" baseline="0" dirty="0" smtClean="0"/>
              <a:t> McCarty </a:t>
            </a:r>
            <a:r>
              <a:rPr lang="en-US" baseline="0" dirty="0" smtClean="0"/>
              <a:t>– Chris existing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A0FF-8573-49E5-8EBA-0A71221153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Happened between</a:t>
            </a:r>
            <a:r>
              <a:rPr lang="en-US" baseline="0" dirty="0" smtClean="0"/>
              <a:t> June 23 and June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A0FF-8573-49E5-8EBA-0A71221153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8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0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4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Gerald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Use of hydraulic models are important for both water demand and impact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102B63"/>
                </a:solidFill>
              </a:rPr>
              <a:t>Availability &amp; Resiliency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102B63"/>
                </a:solidFill>
              </a:rPr>
              <a:t>Water Quality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GIS and Mapping provide a means to visually indicate situational awareness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SCADA operational awareness of asset status, levels, and water supply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Engineering can provide other roles: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102B63"/>
                </a:solidFill>
              </a:rPr>
              <a:t>Supply chain for recovery, parts, and asset components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102B63"/>
                </a:solidFill>
              </a:rPr>
              <a:t>Support WQ evaluations and treatment processes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102B63"/>
                </a:solidFill>
              </a:rPr>
              <a:t>Field activities</a:t>
            </a:r>
            <a:r>
              <a:rPr lang="en-US" sz="1900" baseline="0" dirty="0" smtClean="0">
                <a:solidFill>
                  <a:srgbClr val="102B63"/>
                </a:solidFill>
              </a:rPr>
              <a:t> and evaluation </a:t>
            </a:r>
            <a:endParaRPr lang="en-US" sz="1900" dirty="0" smtClean="0">
              <a:solidFill>
                <a:srgbClr val="102B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61A5-652C-4F72-B9E8-E279A4DCCA4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1288"/>
            <a:ext cx="52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dirty="0" smtClean="0">
                <a:solidFill>
                  <a:prstClr val="black">
                    <a:tint val="75000"/>
                  </a:prstClr>
                </a:solidFill>
              </a:rPr>
              <a:t> I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1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1288"/>
            <a:ext cx="52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dirty="0" smtClean="0">
                <a:solidFill>
                  <a:prstClr val="black">
                    <a:tint val="75000"/>
                  </a:prstClr>
                </a:solidFill>
              </a:rPr>
              <a:t> I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Click to edit Master text styles</a:t>
            </a:r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smtClean="0"/>
              <a:t>Fourth level</a:t>
            </a:r>
          </a:p>
          <a:p>
            <a:pPr lvl="4"/>
            <a:r>
              <a:rPr lang="da-DK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91288"/>
            <a:ext cx="52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dirty="0" smtClean="0">
                <a:solidFill>
                  <a:prstClr val="black">
                    <a:tint val="75000"/>
                  </a:prstClr>
                </a:solidFill>
              </a:rPr>
              <a:t> I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3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Click to edit Master text styles</a:t>
            </a:r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smtClean="0"/>
              <a:t>Fourth level</a:t>
            </a:r>
          </a:p>
          <a:p>
            <a:pPr lvl="4"/>
            <a:r>
              <a:rPr lang="da-DK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1288"/>
            <a:ext cx="52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dirty="0" smtClean="0">
                <a:solidFill>
                  <a:prstClr val="black">
                    <a:tint val="75000"/>
                  </a:prstClr>
                </a:solidFill>
              </a:rPr>
              <a:t> I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8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ues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48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2313" y="6385193"/>
            <a:ext cx="29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Quality. Service. Value.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23560"/>
            <a:ext cx="7619497" cy="43208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n>
                  <a:noFill/>
                </a:ln>
                <a:solidFill>
                  <a:schemeClr val="accent6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722313" y="2655642"/>
            <a:ext cx="7619497" cy="43208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n>
                  <a:noFill/>
                </a:ln>
                <a:solidFill>
                  <a:srgbClr val="1F1C1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7C7ED7-C202-3A4A-8D07-71E02FC754D0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1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/bulle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722313" y="6385193"/>
            <a:ext cx="29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Quality. Service. Value.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squaresign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1525" cy="6218296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7ED7-C202-3A4A-8D07-71E02FC754D0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34228"/>
            <a:ext cx="2979738" cy="2322427"/>
          </a:xfrm>
          <a:prstGeom prst="rect">
            <a:avLst/>
          </a:prstGeom>
        </p:spPr>
        <p:txBody>
          <a:bodyPr vert="horz"/>
          <a:lstStyle>
            <a:lvl1pPr>
              <a:defRPr sz="3600" b="1" i="0">
                <a:latin typeface="Ralewa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946649" y="1253755"/>
            <a:ext cx="3902251" cy="44739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n>
                  <a:noFill/>
                </a:ln>
                <a:solidFill>
                  <a:srgbClr val="1F1C1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03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0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10911" y="656785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19CB69-7AFC-452E-B7B3-C8BA853FB952}" type="slidenum">
              <a:rPr lang="en-US" sz="1100" smtClean="0">
                <a:solidFill>
                  <a:schemeClr val="bg1"/>
                </a:solidFill>
                <a:cs typeface="Calibri"/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1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09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3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7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9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1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8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11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4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6C990-C996-CB42-8221-01ACF2D9A29C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114856" y="0"/>
            <a:ext cx="9271556" cy="6858000"/>
            <a:chOff x="-114856" y="0"/>
            <a:chExt cx="9271556" cy="6858000"/>
          </a:xfrm>
        </p:grpSpPr>
        <p:sp>
          <p:nvSpPr>
            <p:cNvPr id="14" name="Rectangle 13"/>
            <p:cNvSpPr/>
            <p:nvPr userDrawn="1">
              <p:custDataLst>
                <p:tags r:id="rId9"/>
              </p:custDataLst>
            </p:nvPr>
          </p:nvSpPr>
          <p:spPr>
            <a:xfrm>
              <a:off x="0" y="0"/>
              <a:ext cx="91567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78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0" y="0"/>
              <a:ext cx="9156700" cy="6858000"/>
              <a:chOff x="0" y="0"/>
              <a:chExt cx="9156700" cy="6858000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">
                    <a:schemeClr val="bg1">
                      <a:lumMod val="9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700" y="3848100"/>
                <a:ext cx="9144000" cy="3008313"/>
              </a:xfrm>
              <a:prstGeom prst="rect">
                <a:avLst/>
              </a:prstGeom>
              <a:solidFill>
                <a:schemeClr val="bg1">
                  <a:lumMod val="9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 userDrawn="1">
              <p:custDataLst>
                <p:tags r:id="rId11"/>
              </p:custDataLst>
            </p:nvPr>
          </p:nvCxnSpPr>
          <p:spPr>
            <a:xfrm>
              <a:off x="-114856" y="3554413"/>
              <a:ext cx="925406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5" dist="19939" dir="5400000" sx="102000" sy="102000" algn="tl" rotWithShape="0">
                <a:srgbClr val="000000">
                  <a:alpha val="16000"/>
                </a:srgbClr>
              </a:outerShdw>
              <a:softEdge rad="127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29646" y="6542312"/>
            <a:ext cx="468086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671E300-8326-411E-BDE8-074A1FFF106D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sashawelland/Desktop/THINK%20Marketing/Cal%20Water/CWS%20Logos%202014/Word%20and%20PPT/CWS_Logo-RGBcolor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sashawelland/Desktop/THINK%20Marketing/Cal%20Water/CWS%20Logos%202014/Word%20and%20PPT/CWS_Logo-RGBcolor.png" TargetMode="Externa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74449"/>
            <a:ext cx="9144001" cy="3125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476749"/>
            <a:ext cx="9144000" cy="244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102B63"/>
                </a:solidFill>
                <a:cs typeface="Calibri"/>
              </a:rPr>
              <a:t>CUEA Members Meeting the Challenge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102B63"/>
                </a:solidFill>
                <a:cs typeface="Calibri"/>
              </a:rPr>
              <a:t>2018- An Unprecedented Year for Wildland Fires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102B63"/>
                </a:solidFill>
                <a:latin typeface="Calibri"/>
                <a:cs typeface="Calibri"/>
              </a:rPr>
              <a:t>Water Utilities Lesson Learned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1400" b="1" dirty="0" smtClean="0">
              <a:solidFill>
                <a:srgbClr val="102B63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900" b="1" dirty="0" smtClean="0">
              <a:solidFill>
                <a:srgbClr val="102B63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1" dirty="0">
                <a:solidFill>
                  <a:srgbClr val="102B63"/>
                </a:solidFill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102B63"/>
                </a:solidFill>
                <a:latin typeface="Calibri"/>
                <a:cs typeface="Calibri"/>
              </a:rPr>
              <a:t>Gerald Simon, VP Safety, Security and Emergency Preparedness Officer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90825"/>
            <a:ext cx="9144000" cy="41795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9904" r="7305" b="289"/>
          <a:stretch/>
        </p:blipFill>
        <p:spPr>
          <a:xfrm>
            <a:off x="0" y="0"/>
            <a:ext cx="9144001" cy="4370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5867" y="1594210"/>
            <a:ext cx="6045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DD848"/>
                </a:solidFill>
              </a:rPr>
              <a:t>California Water Service</a:t>
            </a:r>
          </a:p>
          <a:p>
            <a:r>
              <a:rPr lang="en-US" dirty="0" smtClean="0">
                <a:solidFill>
                  <a:schemeClr val="bg1"/>
                </a:solidFill>
                <a:cs typeface="Calibri"/>
              </a:rPr>
              <a:t>June 13, 2019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6" name="CWS_Logo-RGBcolor.png" descr="/Users/sashawelland/Desktop/THINK Marketing/Cal Water/CWS Logos 2014/Word and PPT/CWS_Logo-RGBcolor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8" y="1134533"/>
            <a:ext cx="1532162" cy="1536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82800" y="2741161"/>
            <a:ext cx="604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6C6D6"/>
                </a:solidFill>
                <a:cs typeface="Calibri"/>
              </a:rPr>
              <a:t>Q</a:t>
            </a:r>
            <a:r>
              <a:rPr lang="en-US" sz="1400" b="1" dirty="0" smtClean="0">
                <a:solidFill>
                  <a:srgbClr val="76C6D6"/>
                </a:solidFill>
                <a:cs typeface="Calibri"/>
              </a:rPr>
              <a:t>uality. Service. Value.</a:t>
            </a:r>
            <a:endParaRPr lang="en-US" sz="1400" b="1" dirty="0">
              <a:solidFill>
                <a:srgbClr val="76C6D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6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83675" y="86977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6527" y="157391"/>
            <a:ext cx="6406346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02B63"/>
                </a:solidFill>
              </a:rPr>
              <a:t>Emergency Response Trailer Unit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09" y="2546169"/>
            <a:ext cx="4853038" cy="32847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3675" y="1200139"/>
            <a:ext cx="787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Fully equipped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sustain 6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workers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with all tools, equipment, tents,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port-a-potties,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cooking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equipment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7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days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6527" y="86977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4952" y="173348"/>
            <a:ext cx="5927781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02B63"/>
                </a:solidFill>
              </a:rPr>
              <a:t>Emergency Action Guidebook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60" y="1102324"/>
            <a:ext cx="48409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Step-by-step checklists for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number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emergencies, including: </a:t>
            </a:r>
          </a:p>
          <a:p>
            <a:pPr marL="8001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Earthquakes</a:t>
            </a:r>
          </a:p>
          <a:p>
            <a:pPr marL="8001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Active shooter</a:t>
            </a:r>
          </a:p>
          <a:p>
            <a:pPr marL="8001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Water quality emergencies</a:t>
            </a:r>
          </a:p>
          <a:p>
            <a:pPr marL="8001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Floods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storms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Given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 EVERY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Cal Water staff member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desks) and placed in every service vehicle (trucks) to utilize when these emergencies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occur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08" y="1102324"/>
            <a:ext cx="2760807" cy="45574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2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873"/>
          <a:stretch/>
        </p:blipFill>
        <p:spPr>
          <a:xfrm>
            <a:off x="1162823" y="3481826"/>
            <a:ext cx="3119421" cy="281419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7675" y="119644"/>
            <a:ext cx="5291832" cy="838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Earthquake Checklist  </a:t>
            </a:r>
            <a:r>
              <a:rPr lang="en-US" sz="3600" dirty="0" smtClean="0">
                <a:solidFill>
                  <a:srgbClr val="102B63"/>
                </a:solidFill>
              </a:rPr>
              <a:t>(example)</a:t>
            </a:r>
            <a:endParaRPr lang="en-US" sz="3600" dirty="0">
              <a:solidFill>
                <a:srgbClr val="102B6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73" y="704276"/>
            <a:ext cx="3562350" cy="3381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73" y="3742088"/>
            <a:ext cx="3448050" cy="24955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26527" y="630484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49" y="808441"/>
            <a:ext cx="3056395" cy="30397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0875" y="699358"/>
            <a:ext cx="133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Office Actions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9581" y="699359"/>
            <a:ext cx="133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Field Actions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90501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>
                <a:solidFill>
                  <a:srgbClr val="102B63"/>
                </a:solidFill>
              </a:rPr>
              <a:t>Erskine Fire (Kern River Valley) 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4" name="Picture 13" descr="burning home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8" y="1302571"/>
            <a:ext cx="3976145" cy="221190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Hill on fire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99" y="1302571"/>
            <a:ext cx="3122731" cy="468759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home burning"/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8" y="3765221"/>
            <a:ext cx="3982965" cy="222494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>
            <a:off x="626527" y="1003304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12" y="996579"/>
            <a:ext cx="8567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74" y="1132866"/>
            <a:ext cx="7114361" cy="477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108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people responded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14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districts sent personnel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equipment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assist 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Extensive coordination with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Cal Fire,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Kern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County, US Forest Service, and BLM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17 days of EOC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activation, 13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those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handled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Bakersfield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Emergency Response Trailer Unit utilized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assist in this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effort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Focused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on our two emergency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response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missions</a:t>
            </a: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 water for firefighting</a:t>
            </a: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clean,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fresh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our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customers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drink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Received NAWC Living Water Award for Erskine Fire response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2875" y="150058"/>
            <a:ext cx="821196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102B63"/>
                </a:solidFill>
              </a:rPr>
              <a:t>Erskine Fire: Coordination</a:t>
            </a:r>
            <a:endParaRPr lang="en-US" sz="3200" b="1" dirty="0">
              <a:solidFill>
                <a:srgbClr val="102B6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2875" y="851970"/>
            <a:ext cx="8303835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398" y="1217484"/>
            <a:ext cx="3366312" cy="25247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584" y="3963123"/>
            <a:ext cx="3933126" cy="138064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85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28" y="1222360"/>
            <a:ext cx="1973798" cy="183303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59" y="148544"/>
            <a:ext cx="8060273" cy="842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Erskine Fire: The Aftermath &amp; Recovery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27" y="3155934"/>
            <a:ext cx="3741079" cy="24923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626527" y="1012825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8"/>
          <a:stretch/>
        </p:blipFill>
        <p:spPr>
          <a:xfrm>
            <a:off x="2733675" y="1222359"/>
            <a:ext cx="5699124" cy="183303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5" r="8025"/>
          <a:stretch/>
        </p:blipFill>
        <p:spPr>
          <a:xfrm>
            <a:off x="4505325" y="3155933"/>
            <a:ext cx="3927474" cy="24861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50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Make sure you can obtain fuel for generators &amp; vehicle during  wildfire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Local area impacted, so water for Community Points of Distribution (CPODs) may need to come from outside of the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Keep ample CPOD inventory on ERTU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Because small districts don’t have enough resources in an emergency, they need help from other districts to support EOC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Consider multiple resources needed to keep system running (generators, fuel, EMTs)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54626" y="4152"/>
            <a:ext cx="8089754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Oroville Spillway Incident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4626" y="798392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/>
          <a:stretch/>
        </p:blipFill>
        <p:spPr>
          <a:xfrm>
            <a:off x="721302" y="1042378"/>
            <a:ext cx="3345810" cy="45297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088051"/>
            <a:ext cx="4288948" cy="24105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94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254" y="956652"/>
            <a:ext cx="783664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Caused evacuation of Marysville, Oroville, and Yuba City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Marysville &amp; Oroville citizens evacuated to Chico Fairgrounds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Cal Water EOC established in Chico in support of Oroville &amp; Marysville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Cal Water had to run pumps manually during evacuation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Our operations set up to protect our workers </a:t>
            </a:r>
          </a:p>
          <a:p>
            <a:pPr marL="628650" lvl="1" indent="-28575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Included checking with National Weather Service and continuing to know when we could go back to check water system and fill fuel tanks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Water embedded in Butte County EOC to support firefighter operations and assure availability of water for firefighting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CPODs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set up to deliver bottled water to our thousands of displaced residents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Cal Water provided movie night and See’s candy for Valentine’s Day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Extensive coordination with NOAA to save threatened steelhead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fish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54626" y="4152"/>
            <a:ext cx="8089754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Oroville Spillway Incident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4626" y="798392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93680"/>
            <a:ext cx="4481346" cy="579938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6289" y="1784105"/>
            <a:ext cx="3090127" cy="126609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As a gesture of partnership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contribution to the community, Cal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Water returned to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Chico, Oroville,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Marysville to provide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emergency response and EOC training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three cities.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744" y="315330"/>
            <a:ext cx="3213219" cy="3818520"/>
          </a:xfrm>
          <a:prstGeom prst="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2008 California Water Service Group Map - FIN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500856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197475" y="1219200"/>
            <a:ext cx="3565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914400">
              <a:spcBef>
                <a:spcPct val="200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Largest in the West</a:t>
            </a:r>
          </a:p>
          <a:p>
            <a:pPr marL="342900" indent="-342900" defTabSz="914400">
              <a:spcBef>
                <a:spcPct val="200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3rd largest in </a:t>
            </a:r>
            <a:r>
              <a:rPr lang="en-US" sz="2000" dirty="0" smtClean="0">
                <a:solidFill>
                  <a:prstClr val="black"/>
                </a:solidFill>
              </a:rPr>
              <a:t>U.S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marL="342900" indent="-342900" defTabSz="914400">
              <a:spcBef>
                <a:spcPct val="200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Serves 2 </a:t>
            </a:r>
            <a:r>
              <a:rPr lang="en-US" sz="2000" dirty="0" smtClean="0">
                <a:solidFill>
                  <a:prstClr val="black"/>
                </a:solidFill>
              </a:rPr>
              <a:t>million+ people via…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6,000+ miles of main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1,130 wells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662 storage tanks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155,000+ valves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50,000+ hydrants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2,010+ sampling stations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6 surface water treatment plants</a:t>
            </a:r>
          </a:p>
          <a:p>
            <a:pPr marL="800100" lvl="1" indent="-342900" defTabSz="914400">
              <a:spcBef>
                <a:spcPts val="300"/>
              </a:spcBef>
              <a:buClr>
                <a:srgbClr val="0070C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10 wastewater treatment plants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b="1" dirty="0" smtClean="0">
              <a:solidFill>
                <a:prstClr val="black"/>
              </a:solidFill>
            </a:endParaRP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6300" y="305807"/>
            <a:ext cx="73152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California Water Service Group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1749" y="6553200"/>
            <a:ext cx="468086" cy="308238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prstClr val="black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60" y="1380026"/>
            <a:ext cx="673491" cy="673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870" y="4155076"/>
            <a:ext cx="649532" cy="649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436273"/>
            <a:ext cx="617055" cy="617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81" y="2679909"/>
            <a:ext cx="687273" cy="7167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4854" y="970553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62" y="1995054"/>
            <a:ext cx="3977795" cy="2983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0730" y="295563"/>
            <a:ext cx="7806272" cy="9885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Oroville Community EOC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20730" y="100653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14216" r="17062" b="4698"/>
          <a:stretch/>
        </p:blipFill>
        <p:spPr>
          <a:xfrm>
            <a:off x="720730" y="1413164"/>
            <a:ext cx="3777379" cy="2969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1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Obtaining water for CPODs essential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Corporate Communications partnership is essential in relaying evacuation and CPOD messaging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Partnership with weather service very important- critical in making strategic &amp; operational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Opening EOC is essential, even when local government may 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Putting system on generators only (with EMTs) also important; Systems may have to power on and be left without crews.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Make sure you consider fuel needs</a:t>
            </a:r>
            <a:endParaRPr lang="en-US" sz="23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514" y="649480"/>
            <a:ext cx="3845607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4626" y="150058"/>
            <a:ext cx="8415482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Mendocino Complex Fire (Lucerne)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627" y="988258"/>
            <a:ext cx="7667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Largest recorded fire in California’s history at 459,123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Spanned Lake, Glenn, Colusa, and Mendocino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157 residences and 123 other structures destroyed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Directly impacted our Redwood Valley District’s Lucerne system (Clear Lake)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Must keep </a:t>
            </a:r>
            <a:r>
              <a:rPr lang="en-US" sz="2000" dirty="0">
                <a:solidFill>
                  <a:srgbClr val="102B63"/>
                </a:solidFill>
              </a:rPr>
              <a:t>plant operating to provide critically needed water supply for firefighting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EOC established in Marysville to support Lucerne</a:t>
            </a:r>
            <a:endParaRPr lang="en-US" sz="2000" dirty="0">
              <a:solidFill>
                <a:srgbClr val="102B6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4626" y="820929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98" y="3732668"/>
            <a:ext cx="2724727" cy="2043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3732668"/>
            <a:ext cx="2724727" cy="2043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989" y="3988111"/>
            <a:ext cx="2043545" cy="1532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63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821" y="1594249"/>
            <a:ext cx="4676773" cy="3507580"/>
          </a:xfrm>
          <a:ln w="127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195" y="88682"/>
            <a:ext cx="794801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Mendocino Complex Fire 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197" y="82564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41" y="1009651"/>
            <a:ext cx="4059627" cy="25913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41" y="3766585"/>
            <a:ext cx="4059628" cy="24357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06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02" y="-51933"/>
            <a:ext cx="7806273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Mendocino Complex Fire: Marysville EOC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4" y="1195046"/>
            <a:ext cx="3802096" cy="2851572"/>
          </a:xfr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566703" y="964189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7" b="10124"/>
          <a:stretch/>
        </p:blipFill>
        <p:spPr>
          <a:xfrm>
            <a:off x="4544531" y="1195046"/>
            <a:ext cx="3828444" cy="2856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62" y="4161077"/>
            <a:ext cx="2703533" cy="2027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4" b="25006"/>
          <a:stretch/>
        </p:blipFill>
        <p:spPr>
          <a:xfrm>
            <a:off x="4544531" y="4155837"/>
            <a:ext cx="3232488" cy="2032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6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03" y="110837"/>
            <a:ext cx="7127188" cy="11430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Mendocino Complex Fire: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Planning, Situation Status, Accountability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/>
          <a:stretch/>
        </p:blipFill>
        <p:spPr>
          <a:xfrm rot="5400000">
            <a:off x="-89660" y="2113884"/>
            <a:ext cx="3545611" cy="2435115"/>
          </a:xfr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68303" y="11430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r="28664"/>
          <a:stretch/>
        </p:blipFill>
        <p:spPr>
          <a:xfrm>
            <a:off x="6549691" y="1558636"/>
            <a:ext cx="2230793" cy="36186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/>
          <a:stretch/>
        </p:blipFill>
        <p:spPr>
          <a:xfrm>
            <a:off x="3057236" y="2175164"/>
            <a:ext cx="3335922" cy="26347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9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02" y="-60098"/>
            <a:ext cx="812009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Mendocino Complex Fire: Recovery CPODs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0" y="1136306"/>
            <a:ext cx="3831163" cy="2873372"/>
          </a:xfr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1357" y="2365392"/>
            <a:ext cx="3822625" cy="28669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657710" y="86366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6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205949"/>
            <a:ext cx="809255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Have and utilize remote SCADA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Consider alternatives when there may be personal crises during a company emergency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Know who essential responders are in first responder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Embed personnel with county EOC or SOC if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Keep EOCs free of contaminants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Pre-event: establish fuel contact(s) and make sure you can calculate fuel needs and obtain fuel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Get engineering support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1" y="176647"/>
            <a:ext cx="8322738" cy="838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102B63"/>
                </a:solidFill>
              </a:rPr>
              <a:t>Woolsey Fire (Westlake District)</a:t>
            </a:r>
            <a:endParaRPr lang="en-US" sz="32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7" y="1181209"/>
            <a:ext cx="7840137" cy="126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02B63"/>
                </a:solidFill>
              </a:rPr>
              <a:t>November 8-21, </a:t>
            </a:r>
            <a:r>
              <a:rPr lang="en-US" sz="2200" dirty="0">
                <a:solidFill>
                  <a:srgbClr val="102B63"/>
                </a:solidFill>
              </a:rPr>
              <a:t>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02B63"/>
                </a:solidFill>
              </a:rPr>
              <a:t>1,500 structures destroyed, 341 damaged, 96,949 acres burned</a:t>
            </a:r>
            <a:endParaRPr lang="en-US" sz="2200" dirty="0">
              <a:solidFill>
                <a:srgbClr val="102B6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02B63"/>
                </a:solidFill>
              </a:rPr>
              <a:t>3 </a:t>
            </a:r>
            <a:r>
              <a:rPr lang="en-US" sz="2200" dirty="0">
                <a:solidFill>
                  <a:srgbClr val="102B63"/>
                </a:solidFill>
              </a:rPr>
              <a:t>firefighter </a:t>
            </a:r>
            <a:r>
              <a:rPr lang="en-US" sz="2200" dirty="0" smtClean="0">
                <a:solidFill>
                  <a:srgbClr val="102B63"/>
                </a:solidFill>
              </a:rPr>
              <a:t>injuries, 3 civilian fatalities</a:t>
            </a:r>
            <a:endParaRPr lang="en-US" sz="22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77905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971" y="2494167"/>
            <a:ext cx="6345383" cy="35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0312" y="6063445"/>
            <a:ext cx="1163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abc7news.com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33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1" y="176647"/>
            <a:ext cx="8322738" cy="838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102B63"/>
                </a:solidFill>
              </a:rPr>
              <a:t>Woolsey Fire (Westlake District)</a:t>
            </a:r>
            <a:endParaRPr lang="en-US" sz="32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7" y="1181209"/>
            <a:ext cx="8009473" cy="502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02B63"/>
                </a:solidFill>
              </a:rPr>
              <a:t>Early activation of EOC needed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02B63"/>
                </a:solidFill>
              </a:rPr>
              <a:t>Texting not </a:t>
            </a:r>
            <a:r>
              <a:rPr lang="en-US" sz="2200" dirty="0">
                <a:solidFill>
                  <a:srgbClr val="102B63"/>
                </a:solidFill>
              </a:rPr>
              <a:t>an effective form of communication at 3:30 </a:t>
            </a:r>
            <a:r>
              <a:rPr lang="en-US" sz="2200" dirty="0" smtClean="0">
                <a:solidFill>
                  <a:srgbClr val="102B63"/>
                </a:solidFill>
              </a:rPr>
              <a:t>a.m., </a:t>
            </a:r>
            <a:r>
              <a:rPr lang="en-US" sz="2200" dirty="0">
                <a:solidFill>
                  <a:srgbClr val="102B63"/>
                </a:solidFill>
              </a:rPr>
              <a:t>integrated communication </a:t>
            </a:r>
            <a:r>
              <a:rPr lang="en-US" sz="2200" dirty="0" smtClean="0">
                <a:solidFill>
                  <a:srgbClr val="102B63"/>
                </a:solidFill>
              </a:rPr>
              <a:t>contemplated </a:t>
            </a:r>
            <a:r>
              <a:rPr lang="en-US" sz="2200" dirty="0">
                <a:solidFill>
                  <a:srgbClr val="102B63"/>
                </a:solidFill>
              </a:rPr>
              <a:t>with </a:t>
            </a:r>
            <a:r>
              <a:rPr lang="en-US" sz="2200" dirty="0" smtClean="0">
                <a:solidFill>
                  <a:srgbClr val="102B63"/>
                </a:solidFill>
              </a:rPr>
              <a:t>24-hour Call </a:t>
            </a:r>
            <a:r>
              <a:rPr lang="en-US" sz="2200" dirty="0">
                <a:solidFill>
                  <a:srgbClr val="102B63"/>
                </a:solidFill>
              </a:rPr>
              <a:t>Center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02B63"/>
                </a:solidFill>
              </a:rPr>
              <a:t>Wind events and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impending </a:t>
            </a:r>
            <a:r>
              <a:rPr lang="en-US" sz="2200" dirty="0">
                <a:solidFill>
                  <a:srgbClr val="102B63"/>
                </a:solidFill>
              </a:rPr>
              <a:t>PSPS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should </a:t>
            </a:r>
            <a:r>
              <a:rPr lang="en-US" sz="2200" dirty="0">
                <a:solidFill>
                  <a:srgbClr val="102B63"/>
                </a:solidFill>
              </a:rPr>
              <a:t>prompt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district personnel </a:t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to </a:t>
            </a:r>
            <a:r>
              <a:rPr lang="en-US" sz="2200" dirty="0">
                <a:solidFill>
                  <a:srgbClr val="102B63"/>
                </a:solidFill>
              </a:rPr>
              <a:t>top </a:t>
            </a:r>
            <a:r>
              <a:rPr lang="en-US" sz="2200" dirty="0" smtClean="0">
                <a:solidFill>
                  <a:srgbClr val="102B63"/>
                </a:solidFill>
              </a:rPr>
              <a:t>off </a:t>
            </a:r>
            <a:r>
              <a:rPr lang="en-US" sz="2200" dirty="0">
                <a:solidFill>
                  <a:srgbClr val="102B63"/>
                </a:solidFill>
              </a:rPr>
              <a:t>tanks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and </a:t>
            </a:r>
            <a:r>
              <a:rPr lang="en-US" sz="2200" dirty="0">
                <a:solidFill>
                  <a:srgbClr val="102B63"/>
                </a:solidFill>
              </a:rPr>
              <a:t>vehicles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02B63"/>
                </a:solidFill>
              </a:rPr>
              <a:t>Ongoing</a:t>
            </a:r>
            <a:r>
              <a:rPr lang="en-US" sz="2200" dirty="0">
                <a:solidFill>
                  <a:srgbClr val="102B63"/>
                </a:solidFill>
              </a:rPr>
              <a:t>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relationships </a:t>
            </a:r>
            <a:r>
              <a:rPr lang="en-US" sz="2200" dirty="0">
                <a:solidFill>
                  <a:srgbClr val="102B63"/>
                </a:solidFill>
              </a:rPr>
              <a:t>with </a:t>
            </a:r>
            <a:r>
              <a:rPr lang="en-US" sz="2200" dirty="0" smtClean="0">
                <a:solidFill>
                  <a:srgbClr val="102B63"/>
                </a:solidFill>
              </a:rPr>
              <a:t/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local fire</a:t>
            </a:r>
            <a:r>
              <a:rPr lang="en-US" sz="2200" dirty="0">
                <a:solidFill>
                  <a:srgbClr val="102B63"/>
                </a:solidFill>
              </a:rPr>
              <a:t>, </a:t>
            </a:r>
            <a:r>
              <a:rPr lang="en-US" sz="2200" dirty="0" smtClean="0">
                <a:solidFill>
                  <a:srgbClr val="102B63"/>
                </a:solidFill>
              </a:rPr>
              <a:t>police, </a:t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and politicians </a:t>
            </a:r>
            <a:br>
              <a:rPr lang="en-US" sz="2200" dirty="0" smtClean="0">
                <a:solidFill>
                  <a:srgbClr val="102B63"/>
                </a:solidFill>
              </a:rPr>
            </a:br>
            <a:r>
              <a:rPr lang="en-US" sz="2200" dirty="0" smtClean="0">
                <a:solidFill>
                  <a:srgbClr val="102B63"/>
                </a:solidFill>
              </a:rPr>
              <a:t>essential</a:t>
            </a:r>
            <a:endParaRPr lang="en-US" sz="22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77905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7" y="2489689"/>
            <a:ext cx="5255491" cy="3502806"/>
          </a:xfr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1817" y="5988505"/>
            <a:ext cx="1166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latimes.com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48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3912" y="108155"/>
            <a:ext cx="7806272" cy="1015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California </a:t>
            </a:r>
          </a:p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Regional Map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3912" y="127368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48" y="0"/>
            <a:ext cx="5370996" cy="624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912" y="1556738"/>
            <a:ext cx="3903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Corporate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Headquarters –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Customer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Support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Services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22 Districts in California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7" y="2762861"/>
            <a:ext cx="14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San Jose, CA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Must be able to </a:t>
            </a:r>
            <a:r>
              <a:rPr lang="en-US" sz="2300" dirty="0">
                <a:solidFill>
                  <a:srgbClr val="102B63"/>
                </a:solidFill>
              </a:rPr>
              <a:t>coordinate with public agencies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Use hydraulic models for water demand, impact, and water quality analysis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Utilize GIS and mapping abilities to visually indicate situational awareness to diverse set of stakeholders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Have SCADA operational </a:t>
            </a:r>
            <a:r>
              <a:rPr lang="en-US" sz="2300" dirty="0">
                <a:solidFill>
                  <a:srgbClr val="102B63"/>
                </a:solidFill>
              </a:rPr>
              <a:t>a</a:t>
            </a:r>
            <a:r>
              <a:rPr lang="en-US" sz="2300" dirty="0" smtClean="0">
                <a:solidFill>
                  <a:srgbClr val="102B63"/>
                </a:solidFill>
              </a:rPr>
              <a:t>wareness of asset status, levels, and water supply; ensure alerts are set and functional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Identify hydrants and relay volume for fire supply to supporting agencies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Know that Engineering can support other roles and vice versa </a:t>
            </a:r>
            <a:br>
              <a:rPr lang="en-US" sz="2300" dirty="0" smtClean="0">
                <a:solidFill>
                  <a:srgbClr val="102B63"/>
                </a:solidFill>
              </a:rPr>
            </a:br>
            <a:r>
              <a:rPr lang="en-US" sz="2300" dirty="0" smtClean="0">
                <a:solidFill>
                  <a:srgbClr val="102B63"/>
                </a:solidFill>
              </a:rPr>
              <a:t>(ex. mapping and relief incident commander)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srgbClr val="102B6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312328"/>
            <a:ext cx="8385176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Camp Fire (Paradise/Chico)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95568" y="731992"/>
            <a:ext cx="8422752" cy="444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4585" y="1177088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6527" y="1562665"/>
            <a:ext cx="786433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marR="0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8-25, </a:t>
            </a:r>
            <a:r>
              <a:rPr lang="en-US" sz="2300" dirty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  <a:p>
            <a:pPr marL="346075" marR="0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destroyed</a:t>
            </a:r>
            <a:r>
              <a:rPr lang="en-US" sz="2300" dirty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300" dirty="0" smtClean="0">
              <a:solidFill>
                <a:srgbClr val="102B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8188" lvl="2" indent="-346075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13,972 residences</a:t>
            </a:r>
          </a:p>
          <a:p>
            <a:pPr marL="738188" lvl="2" indent="-346075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528 commercial</a:t>
            </a:r>
          </a:p>
          <a:p>
            <a:pPr marL="738188" lvl="2" indent="-346075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4,293 other</a:t>
            </a:r>
            <a:endParaRPr lang="en-US" sz="2000" dirty="0">
              <a:solidFill>
                <a:srgbClr val="102B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civilian fatalities, 3 firefighter injuries</a:t>
            </a:r>
            <a:endParaRPr lang="en-US" sz="2300" dirty="0">
              <a:solidFill>
                <a:srgbClr val="102B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153,336 acres burned</a:t>
            </a:r>
          </a:p>
          <a:p>
            <a:pPr marL="346075" marR="0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 most destructive loss of life fire in the state’s history</a:t>
            </a:r>
            <a:endParaRPr lang="en-US" sz="2300" dirty="0">
              <a:solidFill>
                <a:srgbClr val="102B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90657"/>
            <a:ext cx="8385176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Camp Fire (Paradise/Chico)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4585" y="863054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/>
          <a:stretch/>
        </p:blipFill>
        <p:spPr>
          <a:xfrm>
            <a:off x="684585" y="1057146"/>
            <a:ext cx="3907099" cy="2993123"/>
          </a:xfrm>
          <a:ln w="12700">
            <a:solidFill>
              <a:schemeClr val="tx1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23" y="1057146"/>
            <a:ext cx="3735134" cy="2526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44125" y="3574172"/>
            <a:ext cx="1286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abcnews.go.com</a:t>
            </a:r>
            <a:endParaRPr lang="en-US" sz="800" dirty="0"/>
          </a:p>
        </p:txBody>
      </p:sp>
      <p:pic>
        <p:nvPicPr>
          <p:cNvPr id="9" name="Picture 2" descr="See the source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/>
          <a:stretch/>
        </p:blipFill>
        <p:spPr bwMode="auto">
          <a:xfrm>
            <a:off x="4765963" y="3866581"/>
            <a:ext cx="3754619" cy="22402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03712" y="6091198"/>
            <a:ext cx="1691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sanfrancisco.cbslocal.com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/>
          <a:stretch/>
        </p:blipFill>
        <p:spPr>
          <a:xfrm>
            <a:off x="1643265" y="4178558"/>
            <a:ext cx="2948419" cy="1996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98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Evacuate in a timely manner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Protect employees from excessive smoke; keep air filters, N95 masks, and other essential supplies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Determine short-term and extended mutual assistance and personnel needs for that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Critical Incident Response Management (CIRM) peer to peer support program is an extremely critical resource during and after the disaster</a:t>
            </a:r>
          </a:p>
          <a:p>
            <a:pPr marL="0" indent="0">
              <a:buNone/>
            </a:pPr>
            <a:endParaRPr lang="en-US" sz="2300" dirty="0" smtClean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Coordination with PIO/Liaison is Key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6" y="1401945"/>
            <a:ext cx="6182013" cy="4636510"/>
          </a:xfr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566703" y="1111949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02" y="95827"/>
            <a:ext cx="8120097" cy="76193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PIO/Liaison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6527" y="857758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052947"/>
            <a:ext cx="8060272" cy="2715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Communication for water quality issues, system concerns, community support</a:t>
            </a:r>
          </a:p>
          <a:p>
            <a:pPr marL="341313" lvl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Door-to-door, email, text, phone communication with customers</a:t>
            </a:r>
          </a:p>
          <a:p>
            <a:pPr marL="341313" lvl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Regular updates to city, county, community leaders and media</a:t>
            </a:r>
          </a:p>
          <a:p>
            <a:pPr marL="341313" lvl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Updates to legislators and PUC</a:t>
            </a:r>
          </a:p>
          <a:p>
            <a:pPr marL="341313" lvl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Dedicated section on web site home page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Frequent updates on social media</a:t>
            </a:r>
            <a:endParaRPr lang="en-US" sz="2000" dirty="0">
              <a:solidFill>
                <a:srgbClr val="102B63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1828800" algn="l"/>
              </a:tabLst>
            </a:pPr>
            <a:r>
              <a:rPr lang="en-US" sz="2000" dirty="0" smtClean="0">
                <a:solidFill>
                  <a:srgbClr val="102B63"/>
                </a:solidFill>
              </a:rPr>
              <a:t>Participation in community meetings with first responders and residents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964" y="3963624"/>
            <a:ext cx="2523735" cy="20996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4"/>
          <a:stretch/>
        </p:blipFill>
        <p:spPr>
          <a:xfrm>
            <a:off x="6271490" y="3963624"/>
            <a:ext cx="2581563" cy="20996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7" t="16306" r="26567"/>
          <a:stretch/>
        </p:blipFill>
        <p:spPr>
          <a:xfrm>
            <a:off x="958623" y="3963624"/>
            <a:ext cx="2665550" cy="210493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27" y="95827"/>
            <a:ext cx="8060272" cy="76193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Social Media Engagement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6527" y="857758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9" y="1525790"/>
            <a:ext cx="4478345" cy="2996896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865" y="1240785"/>
            <a:ext cx="4089072" cy="469210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2835" y="4522686"/>
            <a:ext cx="4016828" cy="108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102B63"/>
                </a:solidFill>
              </a:rPr>
              <a:t>Significance of highlighted comment: This customer had been very outspoken critic of Cal Water due to water rates</a:t>
            </a:r>
            <a:endParaRPr lang="en-US" sz="1600" dirty="0">
              <a:solidFill>
                <a:srgbClr val="102B6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39795" y="1179707"/>
            <a:ext cx="4301654" cy="562236"/>
            <a:chOff x="299842" y="2519181"/>
            <a:chExt cx="4198754" cy="863719"/>
          </a:xfrm>
          <a:solidFill>
            <a:srgbClr val="FFFF00">
              <a:alpha val="17000"/>
            </a:srgbClr>
          </a:solidFill>
        </p:grpSpPr>
        <p:sp>
          <p:nvSpPr>
            <p:cNvPr id="13" name="Rectangle 12"/>
            <p:cNvSpPr/>
            <p:nvPr/>
          </p:nvSpPr>
          <p:spPr>
            <a:xfrm>
              <a:off x="299842" y="2519181"/>
              <a:ext cx="4198754" cy="863719"/>
            </a:xfrm>
            <a:prstGeom prst="rect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99842" y="2519181"/>
              <a:ext cx="4198754" cy="863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3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Communication 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tabLst>
                <a:tab pos="1828800" algn="l"/>
              </a:tabLst>
            </a:pPr>
            <a:r>
              <a:rPr lang="en-US" sz="2400" dirty="0">
                <a:solidFill>
                  <a:srgbClr val="102B63"/>
                </a:solidFill>
              </a:rPr>
              <a:t>Regular, proactive, direct communication important to quell fears, enhance confidence in our ability to serve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Must build relationships to maintain ability </a:t>
            </a:r>
            <a:r>
              <a:rPr lang="en-US" sz="2300" dirty="0">
                <a:solidFill>
                  <a:srgbClr val="102B63"/>
                </a:solidFill>
              </a:rPr>
              <a:t>to coordinate with p</a:t>
            </a:r>
            <a:r>
              <a:rPr lang="en-US" sz="2300" dirty="0" smtClean="0">
                <a:solidFill>
                  <a:srgbClr val="102B63"/>
                </a:solidFill>
              </a:rPr>
              <a:t>ublic agencies (state</a:t>
            </a:r>
            <a:r>
              <a:rPr lang="en-US" sz="2300" dirty="0">
                <a:solidFill>
                  <a:srgbClr val="102B63"/>
                </a:solidFill>
              </a:rPr>
              <a:t>, </a:t>
            </a:r>
            <a:r>
              <a:rPr lang="en-US" sz="2300" dirty="0" smtClean="0">
                <a:solidFill>
                  <a:srgbClr val="102B63"/>
                </a:solidFill>
              </a:rPr>
              <a:t>county, and local)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Customers receive information via various channels, so must use comprehensive outreach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Steps to support community (CPODs, distribution centers) help build relationships</a:t>
            </a:r>
            <a:endParaRPr lang="en-US" sz="23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514" y="649480"/>
            <a:ext cx="3845607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831" y="230380"/>
            <a:ext cx="8322739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200" b="1" dirty="0" smtClean="0">
                <a:solidFill>
                  <a:srgbClr val="102B63"/>
                </a:solidFill>
              </a:rPr>
              <a:t>Focusing on Recovery:</a:t>
            </a:r>
          </a:p>
          <a:p>
            <a:pPr algn="l">
              <a:lnSpc>
                <a:spcPct val="90000"/>
              </a:lnSpc>
            </a:pPr>
            <a:r>
              <a:rPr lang="en-US" sz="3200" b="1" dirty="0" smtClean="0">
                <a:solidFill>
                  <a:srgbClr val="102B63"/>
                </a:solidFill>
              </a:rPr>
              <a:t>Critical Incident Response Management (CIRM)</a:t>
            </a:r>
            <a:endParaRPr lang="en-US" sz="3200" b="1" dirty="0">
              <a:solidFill>
                <a:srgbClr val="102B63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6703" y="129076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6703" y="1653568"/>
            <a:ext cx="79241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Emotional wellness and peer support provided to employees who respond to, or are affected by, disasters or traumatic events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54 Cal Water employees currently trained to provide emotional support following an incident or response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CIRM team utilized </a:t>
            </a:r>
            <a:r>
              <a:rPr lang="en-US" sz="2400" b="1" dirty="0" smtClean="0">
                <a:solidFill>
                  <a:srgbClr val="FF0000"/>
                </a:solidFill>
              </a:rPr>
              <a:t>18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times during the past 2½ years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31" y="1397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102B63"/>
                </a:solidFill>
              </a:rPr>
              <a:t>Implement Community EOC programs in small districts and rural areas</a:t>
            </a:r>
          </a:p>
          <a:p>
            <a:r>
              <a:rPr lang="en-US" dirty="0" smtClean="0">
                <a:solidFill>
                  <a:srgbClr val="102B63"/>
                </a:solidFill>
              </a:rPr>
              <a:t>Small areas must work together as resources may have extended response times</a:t>
            </a:r>
            <a:endParaRPr lang="en-US" dirty="0">
              <a:solidFill>
                <a:srgbClr val="102B6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831" y="230380"/>
            <a:ext cx="8322739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102B63"/>
                </a:solidFill>
              </a:rPr>
              <a:t>Community EOC’s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6703" y="106394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85747"/>
            <a:ext cx="7806272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102B63"/>
                </a:solidFill>
              </a:rPr>
              <a:t>National Response Framework</a:t>
            </a:r>
            <a:endParaRPr lang="en-US" sz="40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55694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7845" y="4830301"/>
            <a:ext cx="7004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Over the past 4 years, Cal Water has implemented a number of programs to do our part to adhere to our nation’s Response Framework.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563354"/>
            <a:ext cx="4163849" cy="1659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970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77BB"/>
                </a:solidFill>
              </a:rPr>
              <a:t>Prevent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47760" y="2334528"/>
            <a:ext cx="259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1B77BB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1B77BB"/>
                </a:solidFill>
              </a:rPr>
              <a:t>Recover</a:t>
            </a:r>
            <a:endParaRPr lang="en-US" sz="4000" b="1" dirty="0">
              <a:solidFill>
                <a:srgbClr val="1B77BB"/>
              </a:solidFill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871433" y="3624943"/>
            <a:ext cx="257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B77BB"/>
                </a:solidFill>
              </a:rPr>
              <a:t>Prepare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54029" y="3607086"/>
            <a:ext cx="23186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77BB"/>
                </a:solidFill>
              </a:rPr>
              <a:t>Respond</a:t>
            </a:r>
          </a:p>
          <a:p>
            <a:pPr algn="ctr"/>
            <a:r>
              <a:rPr lang="en-US" b="1" dirty="0" smtClean="0">
                <a:solidFill>
                  <a:srgbClr val="1B77BB"/>
                </a:solidFill>
              </a:rPr>
              <a:t>(mitigate)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27844" y="3617591"/>
            <a:ext cx="683985" cy="246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79994" y="3981900"/>
            <a:ext cx="6806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072686" y="3624943"/>
            <a:ext cx="471114" cy="356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-1325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Hawaii Community EOC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165962"/>
            <a:ext cx="3910014" cy="2932511"/>
          </a:xfr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53144" y="91092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5171" y="1110925"/>
            <a:ext cx="801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53 community members attended, including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awaii PUC Commissioner Lorraine Akiba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9332" r="4159"/>
          <a:stretch/>
        </p:blipFill>
        <p:spPr>
          <a:xfrm>
            <a:off x="4593007" y="3139120"/>
            <a:ext cx="3768437" cy="28145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75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8" y="5217"/>
            <a:ext cx="8054782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Washington Community EOC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r="21089"/>
          <a:stretch/>
        </p:blipFill>
        <p:spPr>
          <a:xfrm>
            <a:off x="632018" y="1246909"/>
            <a:ext cx="3820521" cy="2947358"/>
          </a:xfr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32018" y="966901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3" y="2634214"/>
            <a:ext cx="3847816" cy="2885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112691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9605" y="865018"/>
            <a:ext cx="4720212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02B63"/>
                </a:solidFill>
              </a:rPr>
              <a:t>Address vulnerabilities </a:t>
            </a:r>
            <a:r>
              <a:rPr lang="en-US" sz="2000" dirty="0">
                <a:solidFill>
                  <a:srgbClr val="102B63"/>
                </a:solidFill>
              </a:rPr>
              <a:t>and assess </a:t>
            </a:r>
            <a:r>
              <a:rPr lang="en-US" sz="2000" dirty="0" smtClean="0">
                <a:solidFill>
                  <a:srgbClr val="102B63"/>
                </a:solidFill>
              </a:rPr>
              <a:t/>
            </a:r>
            <a:br>
              <a:rPr lang="en-US" sz="2000" dirty="0" smtClean="0">
                <a:solidFill>
                  <a:srgbClr val="102B63"/>
                </a:solidFill>
              </a:rPr>
            </a:br>
            <a:r>
              <a:rPr lang="en-US" sz="2000" dirty="0" smtClean="0">
                <a:solidFill>
                  <a:srgbClr val="102B63"/>
                </a:solidFill>
              </a:rPr>
              <a:t>potentially under-resourced </a:t>
            </a:r>
            <a:r>
              <a:rPr lang="en-US" sz="2000" dirty="0">
                <a:solidFill>
                  <a:srgbClr val="102B63"/>
                </a:solidFill>
              </a:rPr>
              <a:t>areas </a:t>
            </a:r>
            <a:endParaRPr lang="en-US" sz="2000" dirty="0" smtClean="0">
              <a:solidFill>
                <a:srgbClr val="102B6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B63"/>
                </a:solidFill>
              </a:rPr>
              <a:t>Ensure equipment and assets, </a:t>
            </a:r>
            <a:r>
              <a:rPr lang="en-US" sz="2000" dirty="0" smtClean="0">
                <a:solidFill>
                  <a:srgbClr val="102B63"/>
                </a:solidFill>
              </a:rPr>
              <a:t/>
            </a:r>
            <a:br>
              <a:rPr lang="en-US" sz="2000" dirty="0" smtClean="0">
                <a:solidFill>
                  <a:srgbClr val="102B63"/>
                </a:solidFill>
              </a:rPr>
            </a:br>
            <a:r>
              <a:rPr lang="en-US" sz="2000" dirty="0" smtClean="0">
                <a:solidFill>
                  <a:srgbClr val="102B63"/>
                </a:solidFill>
              </a:rPr>
              <a:t>including </a:t>
            </a:r>
            <a:r>
              <a:rPr lang="en-US" sz="2000" dirty="0">
                <a:solidFill>
                  <a:srgbClr val="102B63"/>
                </a:solidFill>
              </a:rPr>
              <a:t>transfer switches, are in </a:t>
            </a:r>
            <a:r>
              <a:rPr lang="en-US" sz="2000" dirty="0" smtClean="0">
                <a:solidFill>
                  <a:srgbClr val="102B63"/>
                </a:solidFill>
              </a:rPr>
              <a:t/>
            </a:r>
            <a:br>
              <a:rPr lang="en-US" sz="2000" dirty="0" smtClean="0">
                <a:solidFill>
                  <a:srgbClr val="102B63"/>
                </a:solidFill>
              </a:rPr>
            </a:br>
            <a:r>
              <a:rPr lang="en-US" sz="2000" dirty="0" smtClean="0">
                <a:solidFill>
                  <a:srgbClr val="102B63"/>
                </a:solidFill>
              </a:rPr>
              <a:t>proper </a:t>
            </a:r>
            <a:r>
              <a:rPr lang="en-US" sz="2000" dirty="0">
                <a:solidFill>
                  <a:srgbClr val="102B63"/>
                </a:solidFill>
              </a:rPr>
              <a:t>working order or </a:t>
            </a:r>
            <a:r>
              <a:rPr lang="en-US" sz="2000" dirty="0" smtClean="0">
                <a:solidFill>
                  <a:srgbClr val="102B63"/>
                </a:solidFill>
              </a:rPr>
              <a:t>repaired/</a:t>
            </a:r>
            <a:br>
              <a:rPr lang="en-US" sz="2000" dirty="0" smtClean="0">
                <a:solidFill>
                  <a:srgbClr val="102B63"/>
                </a:solidFill>
              </a:rPr>
            </a:br>
            <a:r>
              <a:rPr lang="en-US" sz="2000" dirty="0" smtClean="0">
                <a:solidFill>
                  <a:srgbClr val="102B63"/>
                </a:solidFill>
              </a:rPr>
              <a:t>replaced</a:t>
            </a:r>
            <a:endParaRPr lang="en-US" sz="20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812554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09715" y="3321569"/>
            <a:ext cx="3953245" cy="2966109"/>
            <a:chOff x="909715" y="3321569"/>
            <a:chExt cx="3953245" cy="2966109"/>
          </a:xfrm>
        </p:grpSpPr>
        <p:sp>
          <p:nvSpPr>
            <p:cNvPr id="2" name="Rectangle 1"/>
            <p:cNvSpPr/>
            <p:nvPr/>
          </p:nvSpPr>
          <p:spPr>
            <a:xfrm>
              <a:off x="909715" y="3321569"/>
              <a:ext cx="3953245" cy="29661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548" y="3374485"/>
              <a:ext cx="3788415" cy="286027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770963" y="836856"/>
            <a:ext cx="444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B63"/>
                </a:solidFill>
              </a:rPr>
              <a:t>Maintain ability to coordinate </a:t>
            </a:r>
            <a:br>
              <a:rPr lang="en-US" sz="2000" dirty="0">
                <a:solidFill>
                  <a:srgbClr val="102B63"/>
                </a:solidFill>
              </a:rPr>
            </a:br>
            <a:r>
              <a:rPr lang="en-US" sz="2000" dirty="0">
                <a:solidFill>
                  <a:srgbClr val="102B63"/>
                </a:solidFill>
              </a:rPr>
              <a:t>with public agencies (state, county &amp; local)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2B63"/>
                </a:solidFill>
              </a:rPr>
              <a:t>Address statewide concerns – we </a:t>
            </a:r>
            <a:br>
              <a:rPr lang="en-US" sz="2000" dirty="0">
                <a:solidFill>
                  <a:srgbClr val="102B63"/>
                </a:solidFill>
              </a:rPr>
            </a:br>
            <a:r>
              <a:rPr lang="en-US" sz="2000" b="1" dirty="0">
                <a:solidFill>
                  <a:srgbClr val="102B63"/>
                </a:solidFill>
              </a:rPr>
              <a:t>must</a:t>
            </a:r>
            <a:r>
              <a:rPr lang="en-US" sz="2000" dirty="0">
                <a:solidFill>
                  <a:srgbClr val="102B63"/>
                </a:solidFill>
              </a:rPr>
              <a:t> partner on vegetation </a:t>
            </a:r>
            <a:br>
              <a:rPr lang="en-US" sz="2000" dirty="0">
                <a:solidFill>
                  <a:srgbClr val="102B63"/>
                </a:solidFill>
              </a:rPr>
            </a:br>
            <a:r>
              <a:rPr lang="en-US" sz="2000" dirty="0">
                <a:solidFill>
                  <a:srgbClr val="102B63"/>
                </a:solidFill>
              </a:rPr>
              <a:t>management strategies (raking the forests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15061" y="3312143"/>
            <a:ext cx="3863450" cy="2966109"/>
            <a:chOff x="5015061" y="3312143"/>
            <a:chExt cx="3863450" cy="2966109"/>
          </a:xfrm>
        </p:grpSpPr>
        <p:sp>
          <p:nvSpPr>
            <p:cNvPr id="12" name="Rectangle 11"/>
            <p:cNvSpPr/>
            <p:nvPr/>
          </p:nvSpPr>
          <p:spPr>
            <a:xfrm>
              <a:off x="5015061" y="3312143"/>
              <a:ext cx="3863450" cy="29661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2109" y="3365057"/>
              <a:ext cx="3725613" cy="286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7" y="212433"/>
            <a:ext cx="8288872" cy="68013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Lessons Learned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6" y="1330036"/>
            <a:ext cx="8092555" cy="470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02B63"/>
                </a:solidFill>
              </a:rPr>
              <a:t>Over-prepare with personnel, generators, etc. </a:t>
            </a:r>
            <a:endParaRPr lang="en-US" sz="2300" dirty="0" smtClean="0">
              <a:solidFill>
                <a:srgbClr val="102B6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Assure </a:t>
            </a:r>
            <a:r>
              <a:rPr lang="en-US" sz="2300" dirty="0">
                <a:solidFill>
                  <a:srgbClr val="102B63"/>
                </a:solidFill>
              </a:rPr>
              <a:t>continuous water quality support during critical incidents </a:t>
            </a:r>
            <a:endParaRPr lang="en-US" sz="2300" dirty="0" smtClean="0">
              <a:solidFill>
                <a:srgbClr val="102B6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102B63"/>
                </a:solidFill>
              </a:rPr>
              <a:t>Must </a:t>
            </a:r>
            <a:r>
              <a:rPr lang="en-US" sz="2300" i="1" dirty="0" smtClean="0">
                <a:solidFill>
                  <a:srgbClr val="102B63"/>
                </a:solidFill>
              </a:rPr>
              <a:t>keep</a:t>
            </a:r>
            <a:r>
              <a:rPr lang="en-US" sz="2300" dirty="0" smtClean="0">
                <a:solidFill>
                  <a:srgbClr val="102B63"/>
                </a:solidFill>
              </a:rPr>
              <a:t> </a:t>
            </a:r>
            <a:r>
              <a:rPr lang="en-US" sz="2300" i="1" dirty="0" smtClean="0">
                <a:solidFill>
                  <a:srgbClr val="102B63"/>
                </a:solidFill>
              </a:rPr>
              <a:t>water flowing</a:t>
            </a:r>
            <a:r>
              <a:rPr lang="en-US" sz="2300" dirty="0" smtClean="0">
                <a:solidFill>
                  <a:srgbClr val="102B63"/>
                </a:solidFill>
              </a:rPr>
              <a:t> </a:t>
            </a:r>
            <a:r>
              <a:rPr lang="en-US" sz="2300" dirty="0">
                <a:solidFill>
                  <a:srgbClr val="102B63"/>
                </a:solidFill>
              </a:rPr>
              <a:t>for </a:t>
            </a:r>
            <a:r>
              <a:rPr lang="en-US" sz="2300" dirty="0" smtClean="0">
                <a:solidFill>
                  <a:srgbClr val="102B63"/>
                </a:solidFill>
              </a:rPr>
              <a:t>firefighter use and customers health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102B63"/>
                </a:solidFill>
              </a:rPr>
              <a:t>		</a:t>
            </a:r>
            <a:r>
              <a:rPr lang="en-US" sz="2300" dirty="0" smtClean="0">
                <a:solidFill>
                  <a:srgbClr val="102B63"/>
                </a:solidFill>
              </a:rPr>
              <a:t>	…</a:t>
            </a:r>
            <a:r>
              <a:rPr lang="en-US" sz="2300" i="1" dirty="0" smtClean="0">
                <a:solidFill>
                  <a:srgbClr val="102B63"/>
                </a:solidFill>
              </a:rPr>
              <a:t>fuel</a:t>
            </a:r>
            <a:r>
              <a:rPr lang="en-US" sz="2300" dirty="0" smtClean="0">
                <a:solidFill>
                  <a:srgbClr val="102B63"/>
                </a:solidFill>
              </a:rPr>
              <a:t> </a:t>
            </a:r>
            <a:r>
              <a:rPr lang="en-US" sz="2300" dirty="0">
                <a:solidFill>
                  <a:srgbClr val="102B63"/>
                </a:solidFill>
              </a:rPr>
              <a:t>for </a:t>
            </a:r>
            <a:r>
              <a:rPr lang="en-US" sz="2300" dirty="0" smtClean="0">
                <a:solidFill>
                  <a:srgbClr val="102B63"/>
                </a:solidFill>
              </a:rPr>
              <a:t>generators and vehicles…</a:t>
            </a:r>
            <a:endParaRPr lang="en-US" sz="2300" dirty="0">
              <a:solidFill>
                <a:srgbClr val="102B63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rgbClr val="102B63"/>
                </a:solidFill>
              </a:rPr>
              <a:t>	</a:t>
            </a:r>
            <a:r>
              <a:rPr lang="en-US" sz="2300" dirty="0" smtClean="0">
                <a:solidFill>
                  <a:srgbClr val="102B63"/>
                </a:solidFill>
              </a:rPr>
              <a:t>		…</a:t>
            </a:r>
            <a:r>
              <a:rPr lang="en-US" sz="2300" i="1" dirty="0" smtClean="0">
                <a:solidFill>
                  <a:srgbClr val="102B63"/>
                </a:solidFill>
              </a:rPr>
              <a:t>filters</a:t>
            </a:r>
            <a:r>
              <a:rPr lang="en-US" sz="2300" dirty="0" smtClean="0">
                <a:solidFill>
                  <a:srgbClr val="102B63"/>
                </a:solidFill>
              </a:rPr>
              <a:t> </a:t>
            </a:r>
            <a:r>
              <a:rPr lang="en-US" sz="2300" dirty="0">
                <a:solidFill>
                  <a:srgbClr val="102B63"/>
                </a:solidFill>
              </a:rPr>
              <a:t>for </a:t>
            </a:r>
            <a:r>
              <a:rPr lang="en-US" sz="2300" dirty="0" smtClean="0">
                <a:solidFill>
                  <a:srgbClr val="102B63"/>
                </a:solidFill>
              </a:rPr>
              <a:t>office and employee safety.</a:t>
            </a:r>
            <a:endParaRPr lang="en-US" sz="23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98493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15" y="4662536"/>
            <a:ext cx="2002175" cy="1673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108" y="132659"/>
            <a:ext cx="7784584" cy="116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It works well when </a:t>
            </a:r>
          </a:p>
          <a:p>
            <a:pPr>
              <a:lnSpc>
                <a:spcPct val="85000"/>
              </a:lnSpc>
            </a:pP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Prevention, Preparation, Response &amp; Recovery </a:t>
            </a:r>
          </a:p>
          <a:p>
            <a:pPr>
              <a:lnSpc>
                <a:spcPct val="85000"/>
              </a:lnSpc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are ALL utilized…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665"/>
          <a:stretch/>
        </p:blipFill>
        <p:spPr>
          <a:xfrm>
            <a:off x="1168895" y="1429692"/>
            <a:ext cx="6722796" cy="32328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722108" y="1297593"/>
            <a:ext cx="7903028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WS_Logo-RGBcolor.png" descr="/Users/sashawelland/Desktop/THINK Marketing/Cal Water/CWS Logos 2014/Word and PPT/CWS_Logo-RGBcolor.png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91" y="4286297"/>
            <a:ext cx="1532162" cy="1536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2094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63C88"/>
                </a:solidFill>
                <a:cs typeface="Calibri"/>
              </a:rPr>
              <a:t>Q</a:t>
            </a:r>
            <a:r>
              <a:rPr lang="en-US" sz="1600" b="1" dirty="0" smtClean="0">
                <a:solidFill>
                  <a:srgbClr val="163C88"/>
                </a:solidFill>
                <a:cs typeface="Calibri"/>
              </a:rPr>
              <a:t>uality. Service. Value.</a:t>
            </a:r>
            <a:endParaRPr lang="en-US" sz="1600" b="1" dirty="0">
              <a:solidFill>
                <a:srgbClr val="163C88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881" y="1576940"/>
            <a:ext cx="762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DD848"/>
                </a:solidFill>
              </a:rPr>
              <a:t>Q&amp;A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218" y="4731340"/>
            <a:ext cx="234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DD84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107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4881" y="351163"/>
            <a:ext cx="83875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102B63"/>
                </a:solidFill>
              </a:rPr>
              <a:t>Cal Water’s Emergency Response Approach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01" y="1379313"/>
            <a:ext cx="8320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Conduct emergency response/Emergency Operations Center (EOC)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raining for all managers, supervisors, and corporate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Train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“Boots on the Ground”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Utilize our Emergency Action Guidebook, a response template for field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&amp; office employees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33" y="3010529"/>
            <a:ext cx="4470332" cy="2917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422301" y="1081302"/>
            <a:ext cx="8320158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/>
          <a:stretch/>
        </p:blipFill>
        <p:spPr>
          <a:xfrm>
            <a:off x="0" y="0"/>
            <a:ext cx="9134475" cy="6534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1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6" y="146140"/>
            <a:ext cx="7806273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Emergency Operations Center Training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7847" y="98434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2572" y="1142443"/>
            <a:ext cx="493939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Annual emergency response training so each officer, supervisor, and manager aware of his/her position and role during EOC activation</a:t>
            </a:r>
          </a:p>
          <a:p>
            <a:pPr marL="742950" lvl="1" indent="-28575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102B63"/>
                </a:solidFill>
              </a:rPr>
              <a:t>All districts/subsidiaries, (16) 6-hour courses</a:t>
            </a:r>
            <a:endParaRPr lang="en-US" sz="1600" dirty="0">
              <a:solidFill>
                <a:srgbClr val="102B63"/>
              </a:solidFill>
            </a:endParaRPr>
          </a:p>
          <a:p>
            <a:pPr marL="742950" lvl="1" indent="-28575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102B63"/>
                </a:solidFill>
              </a:rPr>
              <a:t>Boots on the Ground training (12) 3-hour courses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Adherence to and compliance with National Incident Management System (NIMS), Standardized Emergency Management Systems (SEMS- state), and Incident Command System (recognized all-hazard response mitigation)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Establishment of EOC equipment in every district and subsidiary – “EOC in a Box”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Utilizes emergency “size-up” and field operations checklists to assure a coordinated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5" y="1202564"/>
            <a:ext cx="2923756" cy="22648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5" y="3635746"/>
            <a:ext cx="2923756" cy="219281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15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798" r="4167" b="3591"/>
          <a:stretch/>
        </p:blipFill>
        <p:spPr>
          <a:xfrm>
            <a:off x="-1" y="0"/>
            <a:ext cx="91677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3065" y="4408714"/>
            <a:ext cx="2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5371" y="3768487"/>
            <a:ext cx="2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8657" y="2967335"/>
            <a:ext cx="2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6243" y="2694884"/>
            <a:ext cx="2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935" y="1594595"/>
            <a:ext cx="27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26" y="46813"/>
            <a:ext cx="3467211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EOC Activations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885013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7578" y="1092967"/>
            <a:ext cx="8007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Since we launched our emergency response refresh four years ago, we have set up EOCs on 29 different occasions. Most notably, we have had 6 extended EOC activations, which have solidified our use and utilization of emergency response principles.  </a:t>
            </a:r>
          </a:p>
          <a:p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</a:rPr>
              <a:t>Major EOC activations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December 2014 statewide storms – EOC set up to support 21 California districts (2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2016 Erskine Fire – 108 employees from 20 Cal Water districts (17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2017 Oroville Spillway incident - EOC in Chico (5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2018 Mendocino Complex Fire – EOC in Marysville for Lucerne (10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2018 Woolsey Fire – EOC in Westlake (4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2018 Camp (Paradise) Fire – EOC in Chico (10 days)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XgU54M3kumbCyD2uI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Ey4pnGOEqXP52ssObO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QpwHfhlkev97qDDpCTy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2733144FC1C4C83600C0FF0D51654" ma:contentTypeVersion="0" ma:contentTypeDescription="Create a new document." ma:contentTypeScope="" ma:versionID="d9325a33fc6f75268da6e6b66ecf50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D8BD04-3169-4511-96F2-330C91C729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994280-2A6B-48E7-9A89-51923A472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8D360C-D675-4E1C-AC43-C75ABFCE3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1712</Words>
  <Application>Microsoft Office PowerPoint</Application>
  <PresentationFormat>On-screen Show (4:3)</PresentationFormat>
  <Paragraphs>267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Raleway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National Response Framework</vt:lpstr>
      <vt:lpstr>PowerPoint Presentation</vt:lpstr>
      <vt:lpstr>PowerPoint Presentation</vt:lpstr>
      <vt:lpstr>Emergency Operations Center Training</vt:lpstr>
      <vt:lpstr>PowerPoint Presentation</vt:lpstr>
      <vt:lpstr>EOC Activations</vt:lpstr>
      <vt:lpstr>PowerPoint Presentation</vt:lpstr>
      <vt:lpstr>PowerPoint Presentation</vt:lpstr>
      <vt:lpstr>PowerPoint Presentation</vt:lpstr>
      <vt:lpstr>Erskine Fire (Kern River Valley) </vt:lpstr>
      <vt:lpstr>PowerPoint Presentation</vt:lpstr>
      <vt:lpstr>Erskine Fire: The Aftermath &amp; Recovery</vt:lpstr>
      <vt:lpstr>Lessons Learned</vt:lpstr>
      <vt:lpstr>Oroville Spillway Incident</vt:lpstr>
      <vt:lpstr>Oroville Spillway Incident</vt:lpstr>
      <vt:lpstr>As a gesture of partnership and contribution to the community, Cal Water returned to Chico, Oroville, and Marysville to provide emergency response and EOC training for all three cities. </vt:lpstr>
      <vt:lpstr>PowerPoint Presentation</vt:lpstr>
      <vt:lpstr>Lessons Learned</vt:lpstr>
      <vt:lpstr>PowerPoint Presentation</vt:lpstr>
      <vt:lpstr>PowerPoint Presentation</vt:lpstr>
      <vt:lpstr>Mendocino Complex Fire: Marysville EOC</vt:lpstr>
      <vt:lpstr>Mendocino Complex Fire: Planning, Situation Status, Accountability</vt:lpstr>
      <vt:lpstr>Mendocino Complex Fire: Recovery CPODs</vt:lpstr>
      <vt:lpstr>Lessons Learned</vt:lpstr>
      <vt:lpstr>Woolsey Fire (Westlake District)</vt:lpstr>
      <vt:lpstr>Woolsey Fire (Westlake District)</vt:lpstr>
      <vt:lpstr>Lessons Learned</vt:lpstr>
      <vt:lpstr>Camp Fire (Paradise/Chico)</vt:lpstr>
      <vt:lpstr>Camp Fire (Paradise/Chico)</vt:lpstr>
      <vt:lpstr>Lessons Learned</vt:lpstr>
      <vt:lpstr>Coordination with PIO/Liaison is Key</vt:lpstr>
      <vt:lpstr>PIO/Liaison</vt:lpstr>
      <vt:lpstr>Social Media Engagement</vt:lpstr>
      <vt:lpstr>Communication Lessons Learned</vt:lpstr>
      <vt:lpstr>PowerPoint Presentation</vt:lpstr>
      <vt:lpstr>PowerPoint Presentation</vt:lpstr>
      <vt:lpstr>Hawaii Community EOC</vt:lpstr>
      <vt:lpstr>Washington Community EOC</vt:lpstr>
      <vt:lpstr>Lessons Learned</vt:lpstr>
      <vt:lpstr>Lessons Learned</vt:lpstr>
      <vt:lpstr>PowerPoint Presentation</vt:lpstr>
      <vt:lpstr>PowerPoint Presentation</vt:lpstr>
    </vt:vector>
  </TitlesOfParts>
  <Company>Simon + Associates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Welland</dc:creator>
  <cp:lastModifiedBy>Regino, Jenny@CalOES</cp:lastModifiedBy>
  <cp:revision>143</cp:revision>
  <cp:lastPrinted>2019-02-28T17:56:29Z</cp:lastPrinted>
  <dcterms:created xsi:type="dcterms:W3CDTF">2014-09-23T16:04:55Z</dcterms:created>
  <dcterms:modified xsi:type="dcterms:W3CDTF">2019-06-05T17:58:06Z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0x0101002632733144FC1C4C83600C0FF0D51654</vt:lpwstr>
  </property>
</Properties>
</file>