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332" r:id="rId6"/>
    <p:sldId id="315" r:id="rId7"/>
    <p:sldId id="306" r:id="rId8"/>
    <p:sldId id="273" r:id="rId9"/>
    <p:sldId id="328" r:id="rId10"/>
    <p:sldId id="320" r:id="rId11"/>
    <p:sldId id="279" r:id="rId12"/>
    <p:sldId id="282" r:id="rId13"/>
    <p:sldId id="281" r:id="rId14"/>
    <p:sldId id="327" r:id="rId15"/>
    <p:sldId id="322" r:id="rId16"/>
    <p:sldId id="331" r:id="rId17"/>
    <p:sldId id="326" r:id="rId18"/>
    <p:sldId id="318" r:id="rId19"/>
    <p:sldId id="330" r:id="rId20"/>
    <p:sldId id="324" r:id="rId21"/>
    <p:sldId id="333"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0" autoAdjust="0"/>
  </p:normalViewPr>
  <p:slideViewPr>
    <p:cSldViewPr snapToGrid="0" snapToObjects="1">
      <p:cViewPr varScale="1">
        <p:scale>
          <a:sx n="83" d="100"/>
          <a:sy n="83" d="100"/>
        </p:scale>
        <p:origin x="802" y="72"/>
      </p:cViewPr>
      <p:guideLst>
        <p:guide orient="horz" pos="1620"/>
        <p:guide pos="2880"/>
      </p:guideLst>
    </p:cSldViewPr>
  </p:slideViewPr>
  <p:notesTextViewPr>
    <p:cViewPr>
      <p:scale>
        <a:sx n="100" d="100"/>
        <a:sy n="100" d="100"/>
      </p:scale>
      <p:origin x="0" y="-413"/>
    </p:cViewPr>
  </p:notesTextViewPr>
  <p:notesViewPr>
    <p:cSldViewPr snapToGrid="0" snapToObjects="1">
      <p:cViewPr>
        <p:scale>
          <a:sx n="100" d="100"/>
          <a:sy n="100" d="100"/>
        </p:scale>
        <p:origin x="1632"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BF685-9C1C-4F8D-BB8E-7840BEE25B64}" type="doc">
      <dgm:prSet loTypeId="urn:microsoft.com/office/officeart/2005/8/layout/equation1" loCatId="process" qsTypeId="urn:microsoft.com/office/officeart/2005/8/quickstyle/simple1" qsCatId="simple" csTypeId="urn:microsoft.com/office/officeart/2005/8/colors/accent1_2" csCatId="accent1" phldr="1"/>
      <dgm:spPr/>
    </dgm:pt>
    <dgm:pt modelId="{0479098D-CBE8-42F8-A8FF-32C88FCFC105}">
      <dgm:prSet phldrT="[Text]"/>
      <dgm:spPr/>
      <dgm:t>
        <a:bodyPr/>
        <a:lstStyle/>
        <a:p>
          <a:r>
            <a:rPr lang="en-US" dirty="0"/>
            <a:t>Obligation to serve requires T&amp;D lines in high risk areas</a:t>
          </a:r>
        </a:p>
      </dgm:t>
    </dgm:pt>
    <dgm:pt modelId="{F1C618BE-1931-4C71-9E86-B66EC05229D6}" type="parTrans" cxnId="{FF4DBDA8-B6C0-433A-A088-8A5055770E11}">
      <dgm:prSet/>
      <dgm:spPr/>
    </dgm:pt>
    <dgm:pt modelId="{46A72016-BC4A-493D-B564-2F8D3FD5F3BE}" type="sibTrans" cxnId="{FF4DBDA8-B6C0-433A-A088-8A5055770E11}">
      <dgm:prSet/>
      <dgm:spPr/>
      <dgm:t>
        <a:bodyPr/>
        <a:lstStyle/>
        <a:p>
          <a:endParaRPr lang="en-US" dirty="0"/>
        </a:p>
      </dgm:t>
    </dgm:pt>
    <dgm:pt modelId="{A32CAB2E-F595-405D-A432-11529938EB89}">
      <dgm:prSet phldrT="[Text]"/>
      <dgm:spPr/>
      <dgm:t>
        <a:bodyPr/>
        <a:lstStyle/>
        <a:p>
          <a:r>
            <a:rPr lang="en-US" dirty="0"/>
            <a:t>Electrical equipment involved in ignition of wildfires</a:t>
          </a:r>
        </a:p>
      </dgm:t>
    </dgm:pt>
    <dgm:pt modelId="{F2A6B0F2-9DFD-4298-B04E-1156276086B7}" type="parTrans" cxnId="{E9CC6FDB-B36C-4260-8CB1-57456E570205}">
      <dgm:prSet/>
      <dgm:spPr/>
    </dgm:pt>
    <dgm:pt modelId="{5C454133-C372-45C6-B4FC-8C8802AEDD5D}" type="sibTrans" cxnId="{E9CC6FDB-B36C-4260-8CB1-57456E570205}">
      <dgm:prSet/>
      <dgm:spPr/>
      <dgm:t>
        <a:bodyPr/>
        <a:lstStyle/>
        <a:p>
          <a:endParaRPr lang="en-US" dirty="0"/>
        </a:p>
      </dgm:t>
    </dgm:pt>
    <dgm:pt modelId="{B208A276-BF8B-47BE-801E-918250D43C06}">
      <dgm:prSet phldrT="[Text]"/>
      <dgm:spPr/>
      <dgm:t>
        <a:bodyPr/>
        <a:lstStyle/>
        <a:p>
          <a:r>
            <a:rPr lang="en-US" dirty="0"/>
            <a:t>Electric company liability for third-party losses</a:t>
          </a:r>
        </a:p>
      </dgm:t>
    </dgm:pt>
    <dgm:pt modelId="{25CFAE17-7B06-40C6-AD8E-4252920573EE}" type="parTrans" cxnId="{36683BCF-E33D-4064-A7DD-86595284FBFB}">
      <dgm:prSet/>
      <dgm:spPr/>
    </dgm:pt>
    <dgm:pt modelId="{45C83CE8-402C-4169-923A-8C072ECCFCB9}" type="sibTrans" cxnId="{36683BCF-E33D-4064-A7DD-86595284FBFB}">
      <dgm:prSet/>
      <dgm:spPr/>
    </dgm:pt>
    <dgm:pt modelId="{CFD7798A-5A60-44BE-AFD9-12282E8651A5}" type="pres">
      <dgm:prSet presAssocID="{165BF685-9C1C-4F8D-BB8E-7840BEE25B64}" presName="linearFlow" presStyleCnt="0">
        <dgm:presLayoutVars>
          <dgm:dir/>
          <dgm:resizeHandles val="exact"/>
        </dgm:presLayoutVars>
      </dgm:prSet>
      <dgm:spPr/>
    </dgm:pt>
    <dgm:pt modelId="{7205B3BD-DEAB-44E1-B482-65934A6C368D}" type="pres">
      <dgm:prSet presAssocID="{0479098D-CBE8-42F8-A8FF-32C88FCFC105}" presName="node" presStyleLbl="node1" presStyleIdx="0" presStyleCnt="3">
        <dgm:presLayoutVars>
          <dgm:bulletEnabled val="1"/>
        </dgm:presLayoutVars>
      </dgm:prSet>
      <dgm:spPr/>
    </dgm:pt>
    <dgm:pt modelId="{CAE43356-4F6C-4420-A1CE-4731D4F495BE}" type="pres">
      <dgm:prSet presAssocID="{46A72016-BC4A-493D-B564-2F8D3FD5F3BE}" presName="spacerL" presStyleCnt="0"/>
      <dgm:spPr/>
    </dgm:pt>
    <dgm:pt modelId="{C8E1584B-F9DF-4783-8AA1-2DCE07C0B917}" type="pres">
      <dgm:prSet presAssocID="{46A72016-BC4A-493D-B564-2F8D3FD5F3BE}" presName="sibTrans" presStyleLbl="sibTrans2D1" presStyleIdx="0" presStyleCnt="2"/>
      <dgm:spPr/>
    </dgm:pt>
    <dgm:pt modelId="{34410759-F9BE-4925-B91C-16EF7502686A}" type="pres">
      <dgm:prSet presAssocID="{46A72016-BC4A-493D-B564-2F8D3FD5F3BE}" presName="spacerR" presStyleCnt="0"/>
      <dgm:spPr/>
    </dgm:pt>
    <dgm:pt modelId="{E193A736-0E4D-459F-A7EE-96F0329D4B07}" type="pres">
      <dgm:prSet presAssocID="{A32CAB2E-F595-405D-A432-11529938EB89}" presName="node" presStyleLbl="node1" presStyleIdx="1" presStyleCnt="3">
        <dgm:presLayoutVars>
          <dgm:bulletEnabled val="1"/>
        </dgm:presLayoutVars>
      </dgm:prSet>
      <dgm:spPr/>
    </dgm:pt>
    <dgm:pt modelId="{CD6488CD-919B-49D6-83A7-3BCF3B1B419A}" type="pres">
      <dgm:prSet presAssocID="{5C454133-C372-45C6-B4FC-8C8802AEDD5D}" presName="spacerL" presStyleCnt="0"/>
      <dgm:spPr/>
    </dgm:pt>
    <dgm:pt modelId="{849FB58F-BE7A-4558-89E3-832FBBC8E33D}" type="pres">
      <dgm:prSet presAssocID="{5C454133-C372-45C6-B4FC-8C8802AEDD5D}" presName="sibTrans" presStyleLbl="sibTrans2D1" presStyleIdx="1" presStyleCnt="2"/>
      <dgm:spPr/>
    </dgm:pt>
    <dgm:pt modelId="{6253CEB4-D5F9-4756-8532-6722AAC9B7E4}" type="pres">
      <dgm:prSet presAssocID="{5C454133-C372-45C6-B4FC-8C8802AEDD5D}" presName="spacerR" presStyleCnt="0"/>
      <dgm:spPr/>
    </dgm:pt>
    <dgm:pt modelId="{7867FC59-7CCC-4363-98E6-152E94B7E98A}" type="pres">
      <dgm:prSet presAssocID="{B208A276-BF8B-47BE-801E-918250D43C06}" presName="node" presStyleLbl="node1" presStyleIdx="2" presStyleCnt="3">
        <dgm:presLayoutVars>
          <dgm:bulletEnabled val="1"/>
        </dgm:presLayoutVars>
      </dgm:prSet>
      <dgm:spPr/>
    </dgm:pt>
  </dgm:ptLst>
  <dgm:cxnLst>
    <dgm:cxn modelId="{9CDDC308-54FD-468B-AD57-8A63ABAB3B42}" type="presOf" srcId="{B208A276-BF8B-47BE-801E-918250D43C06}" destId="{7867FC59-7CCC-4363-98E6-152E94B7E98A}" srcOrd="0" destOrd="0" presId="urn:microsoft.com/office/officeart/2005/8/layout/equation1"/>
    <dgm:cxn modelId="{98F6155C-F666-40F5-83E2-4AE17E480C39}" type="presOf" srcId="{165BF685-9C1C-4F8D-BB8E-7840BEE25B64}" destId="{CFD7798A-5A60-44BE-AFD9-12282E8651A5}" srcOrd="0" destOrd="0" presId="urn:microsoft.com/office/officeart/2005/8/layout/equation1"/>
    <dgm:cxn modelId="{31DE0D71-B2D8-463E-A6A3-62036599DBA0}" type="presOf" srcId="{0479098D-CBE8-42F8-A8FF-32C88FCFC105}" destId="{7205B3BD-DEAB-44E1-B482-65934A6C368D}" srcOrd="0" destOrd="0" presId="urn:microsoft.com/office/officeart/2005/8/layout/equation1"/>
    <dgm:cxn modelId="{63899592-9002-40BE-B780-5C5957FE8937}" type="presOf" srcId="{46A72016-BC4A-493D-B564-2F8D3FD5F3BE}" destId="{C8E1584B-F9DF-4783-8AA1-2DCE07C0B917}" srcOrd="0" destOrd="0" presId="urn:microsoft.com/office/officeart/2005/8/layout/equation1"/>
    <dgm:cxn modelId="{FF4DBDA8-B6C0-433A-A088-8A5055770E11}" srcId="{165BF685-9C1C-4F8D-BB8E-7840BEE25B64}" destId="{0479098D-CBE8-42F8-A8FF-32C88FCFC105}" srcOrd="0" destOrd="0" parTransId="{F1C618BE-1931-4C71-9E86-B66EC05229D6}" sibTransId="{46A72016-BC4A-493D-B564-2F8D3FD5F3BE}"/>
    <dgm:cxn modelId="{869291C7-92B8-4538-B4FA-3BAB7AB8B911}" type="presOf" srcId="{A32CAB2E-F595-405D-A432-11529938EB89}" destId="{E193A736-0E4D-459F-A7EE-96F0329D4B07}" srcOrd="0" destOrd="0" presId="urn:microsoft.com/office/officeart/2005/8/layout/equation1"/>
    <dgm:cxn modelId="{36683BCF-E33D-4064-A7DD-86595284FBFB}" srcId="{165BF685-9C1C-4F8D-BB8E-7840BEE25B64}" destId="{B208A276-BF8B-47BE-801E-918250D43C06}" srcOrd="2" destOrd="0" parTransId="{25CFAE17-7B06-40C6-AD8E-4252920573EE}" sibTransId="{45C83CE8-402C-4169-923A-8C072ECCFCB9}"/>
    <dgm:cxn modelId="{E9CC6FDB-B36C-4260-8CB1-57456E570205}" srcId="{165BF685-9C1C-4F8D-BB8E-7840BEE25B64}" destId="{A32CAB2E-F595-405D-A432-11529938EB89}" srcOrd="1" destOrd="0" parTransId="{F2A6B0F2-9DFD-4298-B04E-1156276086B7}" sibTransId="{5C454133-C372-45C6-B4FC-8C8802AEDD5D}"/>
    <dgm:cxn modelId="{8C1663F4-6E27-4255-9972-0B55E7C01423}" type="presOf" srcId="{5C454133-C372-45C6-B4FC-8C8802AEDD5D}" destId="{849FB58F-BE7A-4558-89E3-832FBBC8E33D}" srcOrd="0" destOrd="0" presId="urn:microsoft.com/office/officeart/2005/8/layout/equation1"/>
    <dgm:cxn modelId="{14E93622-19FE-4130-B1CC-1175CC907451}" type="presParOf" srcId="{CFD7798A-5A60-44BE-AFD9-12282E8651A5}" destId="{7205B3BD-DEAB-44E1-B482-65934A6C368D}" srcOrd="0" destOrd="0" presId="urn:microsoft.com/office/officeart/2005/8/layout/equation1"/>
    <dgm:cxn modelId="{9EE01C5C-0A28-4C58-B776-EB2DE8D169ED}" type="presParOf" srcId="{CFD7798A-5A60-44BE-AFD9-12282E8651A5}" destId="{CAE43356-4F6C-4420-A1CE-4731D4F495BE}" srcOrd="1" destOrd="0" presId="urn:microsoft.com/office/officeart/2005/8/layout/equation1"/>
    <dgm:cxn modelId="{C23EB792-6069-487B-B5C8-D9881EE90597}" type="presParOf" srcId="{CFD7798A-5A60-44BE-AFD9-12282E8651A5}" destId="{C8E1584B-F9DF-4783-8AA1-2DCE07C0B917}" srcOrd="2" destOrd="0" presId="urn:microsoft.com/office/officeart/2005/8/layout/equation1"/>
    <dgm:cxn modelId="{988FB1E2-FA1C-47E7-B958-63481B2D9947}" type="presParOf" srcId="{CFD7798A-5A60-44BE-AFD9-12282E8651A5}" destId="{34410759-F9BE-4925-B91C-16EF7502686A}" srcOrd="3" destOrd="0" presId="urn:microsoft.com/office/officeart/2005/8/layout/equation1"/>
    <dgm:cxn modelId="{1A08B7D7-735C-4916-8B7B-F704365F88E2}" type="presParOf" srcId="{CFD7798A-5A60-44BE-AFD9-12282E8651A5}" destId="{E193A736-0E4D-459F-A7EE-96F0329D4B07}" srcOrd="4" destOrd="0" presId="urn:microsoft.com/office/officeart/2005/8/layout/equation1"/>
    <dgm:cxn modelId="{CE5C3B25-E77B-47DD-BD15-0BF54955B716}" type="presParOf" srcId="{CFD7798A-5A60-44BE-AFD9-12282E8651A5}" destId="{CD6488CD-919B-49D6-83A7-3BCF3B1B419A}" srcOrd="5" destOrd="0" presId="urn:microsoft.com/office/officeart/2005/8/layout/equation1"/>
    <dgm:cxn modelId="{C5BD17DD-D164-4A4B-B040-50C2E977119F}" type="presParOf" srcId="{CFD7798A-5A60-44BE-AFD9-12282E8651A5}" destId="{849FB58F-BE7A-4558-89E3-832FBBC8E33D}" srcOrd="6" destOrd="0" presId="urn:microsoft.com/office/officeart/2005/8/layout/equation1"/>
    <dgm:cxn modelId="{8E0BC67F-F836-4D12-A1D2-2FEA8954CD9C}" type="presParOf" srcId="{CFD7798A-5A60-44BE-AFD9-12282E8651A5}" destId="{6253CEB4-D5F9-4756-8532-6722AAC9B7E4}" srcOrd="7" destOrd="0" presId="urn:microsoft.com/office/officeart/2005/8/layout/equation1"/>
    <dgm:cxn modelId="{08AC85C0-A970-4ECA-8237-61E7C778CB6D}" type="presParOf" srcId="{CFD7798A-5A60-44BE-AFD9-12282E8651A5}" destId="{7867FC59-7CCC-4363-98E6-152E94B7E98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5B3BD-DEAB-44E1-B482-65934A6C368D}">
      <dsp:nvSpPr>
        <dsp:cNvPr id="0" name=""/>
        <dsp:cNvSpPr/>
      </dsp:nvSpPr>
      <dsp:spPr>
        <a:xfrm>
          <a:off x="1307" y="830802"/>
          <a:ext cx="1732470" cy="17324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Obligation to serve requires T&amp;D lines in high risk areas</a:t>
          </a:r>
        </a:p>
      </dsp:txBody>
      <dsp:txXfrm>
        <a:off x="255021" y="1084516"/>
        <a:ext cx="1225042" cy="1225042"/>
      </dsp:txXfrm>
    </dsp:sp>
    <dsp:sp modelId="{C8E1584B-F9DF-4783-8AA1-2DCE07C0B917}">
      <dsp:nvSpPr>
        <dsp:cNvPr id="0" name=""/>
        <dsp:cNvSpPr/>
      </dsp:nvSpPr>
      <dsp:spPr>
        <a:xfrm>
          <a:off x="1874454" y="1194620"/>
          <a:ext cx="1004833" cy="100483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007645" y="1578868"/>
        <a:ext cx="738451" cy="236337"/>
      </dsp:txXfrm>
    </dsp:sp>
    <dsp:sp modelId="{E193A736-0E4D-459F-A7EE-96F0329D4B07}">
      <dsp:nvSpPr>
        <dsp:cNvPr id="0" name=""/>
        <dsp:cNvSpPr/>
      </dsp:nvSpPr>
      <dsp:spPr>
        <a:xfrm>
          <a:off x="3019964" y="830802"/>
          <a:ext cx="1732470" cy="17324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Electrical equipment involved in ignition of wildfires</a:t>
          </a:r>
        </a:p>
      </dsp:txBody>
      <dsp:txXfrm>
        <a:off x="3273678" y="1084516"/>
        <a:ext cx="1225042" cy="1225042"/>
      </dsp:txXfrm>
    </dsp:sp>
    <dsp:sp modelId="{849FB58F-BE7A-4558-89E3-832FBBC8E33D}">
      <dsp:nvSpPr>
        <dsp:cNvPr id="0" name=""/>
        <dsp:cNvSpPr/>
      </dsp:nvSpPr>
      <dsp:spPr>
        <a:xfrm>
          <a:off x="4893112" y="1194620"/>
          <a:ext cx="1004833" cy="100483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026303" y="1401616"/>
        <a:ext cx="738451" cy="590841"/>
      </dsp:txXfrm>
    </dsp:sp>
    <dsp:sp modelId="{7867FC59-7CCC-4363-98E6-152E94B7E98A}">
      <dsp:nvSpPr>
        <dsp:cNvPr id="0" name=""/>
        <dsp:cNvSpPr/>
      </dsp:nvSpPr>
      <dsp:spPr>
        <a:xfrm>
          <a:off x="6038621" y="830802"/>
          <a:ext cx="1732470" cy="17324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Electric company liability for third-party losses</a:t>
          </a:r>
        </a:p>
      </dsp:txBody>
      <dsp:txXfrm>
        <a:off x="6292335" y="1084516"/>
        <a:ext cx="1225042" cy="122504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5054BC-B7FF-CD4C-93BB-9B0CFEA69B6D}" type="datetimeFigureOut">
              <a:rPr lang="en-US" smtClean="0"/>
              <a:t>6/13/2019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CD4AB-5DE8-2144-BD4A-F6517D1655CD}" type="slidenum">
              <a:rPr lang="en-US" smtClean="0"/>
              <a:t>‹#›</a:t>
            </a:fld>
            <a:endParaRPr lang="en-US" dirty="0"/>
          </a:p>
        </p:txBody>
      </p:sp>
    </p:spTree>
    <p:extLst>
      <p:ext uri="{BB962C8B-B14F-4D97-AF65-F5344CB8AC3E}">
        <p14:creationId xmlns:p14="http://schemas.microsoft.com/office/powerpoint/2010/main" val="1809880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highlight>
                  <a:srgbClr val="FFFF00"/>
                </a:highlight>
              </a:rPr>
              <a:t>Thank Don Boland and PG&amp;E for inviting me to this discussion.</a:t>
            </a:r>
          </a:p>
          <a:p>
            <a:pPr marL="171450" indent="-171450">
              <a:buFont typeface="Arial" panose="020B0604020202020204" pitchFamily="34" charset="0"/>
              <a:buChar char="•"/>
            </a:pPr>
            <a:r>
              <a:rPr lang="en-US" dirty="0"/>
              <a:t>Learned a lot today:  ????</a:t>
            </a:r>
          </a:p>
          <a:p>
            <a:pPr marL="171450" indent="-171450">
              <a:buFont typeface="Arial" panose="020B0604020202020204" pitchFamily="34" charset="0"/>
              <a:buChar char="•"/>
            </a:pPr>
            <a:r>
              <a:rPr lang="en-US" dirty="0"/>
              <a:t>Last speaker of the day</a:t>
            </a:r>
          </a:p>
          <a:p>
            <a:pPr marL="171450" indent="-171450">
              <a:buFont typeface="Arial" panose="020B0604020202020204" pitchFamily="34" charset="0"/>
              <a:buChar char="•"/>
            </a:pPr>
            <a:r>
              <a:rPr lang="en-US" dirty="0"/>
              <a:t>Here to present and discuss</a:t>
            </a:r>
          </a:p>
          <a:p>
            <a:pPr marL="628650" lvl="1" indent="-171450">
              <a:buFont typeface="Arial" panose="020B0604020202020204" pitchFamily="34" charset="0"/>
              <a:buChar char="•"/>
            </a:pPr>
            <a:r>
              <a:rPr lang="en-US" dirty="0"/>
              <a:t>EEI Wildfires Initiative / CEOs</a:t>
            </a:r>
          </a:p>
          <a:p>
            <a:pPr marL="628650" lvl="1" indent="-171450">
              <a:buFont typeface="Arial" panose="020B0604020202020204" pitchFamily="34" charset="0"/>
              <a:buChar char="•"/>
            </a:pPr>
            <a:r>
              <a:rPr lang="en-US" dirty="0"/>
              <a:t>Give you and industry-level perspective and </a:t>
            </a:r>
          </a:p>
          <a:p>
            <a:pPr marL="628650" lvl="1" indent="-171450">
              <a:buFont typeface="Arial" panose="020B0604020202020204" pitchFamily="34" charset="0"/>
              <a:buChar char="•"/>
            </a:pPr>
            <a:r>
              <a:rPr lang="en-US" dirty="0">
                <a:highlight>
                  <a:srgbClr val="FFFF00"/>
                </a:highlight>
              </a:rPr>
              <a:t>Most importantly learn for the experts assembled in this room and explore partnership opportunities with CUEA if the group is interested.</a:t>
            </a:r>
          </a:p>
          <a:p>
            <a:pPr marL="628650" lvl="1" indent="-171450">
              <a:buFont typeface="Arial" panose="020B0604020202020204" pitchFamily="34" charset="0"/>
              <a:buChar char="•"/>
            </a:pPr>
            <a:r>
              <a:rPr lang="en-US" dirty="0"/>
              <a:t>We can certainly try to help from Washington, DC, but we recognize the real action is happening on the ground in the states. </a:t>
            </a:r>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7385B19-7A82-614B-A05E-B51B1AF7416D}" type="slidenum">
              <a:rPr lang="en-US" smtClean="0"/>
              <a:pPr/>
              <a:t>1</a:t>
            </a:fld>
            <a:endParaRPr lang="en-US" dirty="0"/>
          </a:p>
        </p:txBody>
      </p:sp>
    </p:spTree>
    <p:extLst>
      <p:ext uri="{BB962C8B-B14F-4D97-AF65-F5344CB8AC3E}">
        <p14:creationId xmlns:p14="http://schemas.microsoft.com/office/powerpoint/2010/main" val="891991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US" dirty="0"/>
              <a:t>So What is EEI Doing to Implement the Two-Part Industry Strategy that was initiated last September? </a:t>
            </a:r>
          </a:p>
          <a:p>
            <a:endParaRPr lang="en-US" dirty="0"/>
          </a:p>
          <a:p>
            <a:pPr marL="285750" indent="-285750">
              <a:buFont typeface="Wingdings" panose="05000000000000000000" pitchFamily="2" charset="2"/>
              <a:buChar char="§"/>
            </a:pPr>
            <a:r>
              <a:rPr lang="en-US" dirty="0"/>
              <a:t>Legal and Liability</a:t>
            </a:r>
          </a:p>
          <a:p>
            <a:pPr marL="742950" lvl="1" indent="-285750">
              <a:buFont typeface="Wingdings" panose="05000000000000000000" pitchFamily="2" charset="2"/>
              <a:buChar char="§"/>
            </a:pPr>
            <a:r>
              <a:rPr lang="en-US" dirty="0"/>
              <a:t>EEI General Counsel working with EEI member company legal staff are focusing on the concept of “inverse condemnation”.  On counsel’s advice, I’ll just leave it at that since this issue is very complex and our strategy around it is still taking shape. </a:t>
            </a:r>
          </a:p>
          <a:p>
            <a:pPr marL="285750" indent="-285750">
              <a:buFont typeface="Wingdings" panose="05000000000000000000" pitchFamily="2" charset="2"/>
              <a:buChar char="§"/>
            </a:pPr>
            <a:r>
              <a:rPr lang="en-US" dirty="0"/>
              <a:t>Regulatory</a:t>
            </a:r>
          </a:p>
          <a:p>
            <a:pPr marL="742950" lvl="1" indent="-285750">
              <a:buFont typeface="Wingdings" panose="05000000000000000000" pitchFamily="2" charset="2"/>
              <a:buChar char="§"/>
            </a:pPr>
            <a:r>
              <a:rPr lang="en-US" dirty="0"/>
              <a:t>Focus is on Rights of Ways and Vegetation Management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The Administration and U.S. Congress</a:t>
            </a:r>
          </a:p>
          <a:p>
            <a:pPr marL="742950" lvl="1" indent="-285750">
              <a:buFont typeface="Wingdings" panose="05000000000000000000" pitchFamily="2" charset="2"/>
              <a:buChar char="§"/>
            </a:pPr>
            <a:r>
              <a:rPr lang="en-US" dirty="0"/>
              <a:t>Recent Executive Orders coming out of the White House and in Congress: a vegetation management pilot program was passed as part of last year’s Farm bill. </a:t>
            </a:r>
          </a:p>
          <a:p>
            <a:pPr marL="285750" indent="-285750">
              <a:buFont typeface="Wingdings" panose="05000000000000000000" pitchFamily="2" charset="2"/>
              <a:buChar char="§"/>
            </a:pPr>
            <a:r>
              <a:rPr lang="en-US" dirty="0"/>
              <a:t>Public-Private Partnerships</a:t>
            </a:r>
          </a:p>
          <a:p>
            <a:pPr marL="742950" lvl="1" indent="-285750">
              <a:buFont typeface="Wingdings" panose="05000000000000000000" pitchFamily="2" charset="2"/>
              <a:buChar char="§"/>
            </a:pPr>
            <a:r>
              <a:rPr lang="en-US" dirty="0"/>
              <a:t>Federal Govt agencies: DOI, DOE, USFS, etc.</a:t>
            </a:r>
          </a:p>
          <a:p>
            <a:pPr marL="742950" lvl="1" indent="-285750">
              <a:buFont typeface="Wingdings" panose="05000000000000000000" pitchFamily="2" charset="2"/>
              <a:buChar char="§"/>
            </a:pPr>
            <a:r>
              <a:rPr lang="en-US" dirty="0"/>
              <a:t>Electricity Sub-sector Coordinating Council</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Mutual Assistance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EEI Member Company Wildfire “Toolkit”</a:t>
            </a:r>
          </a:p>
          <a:p>
            <a:pPr marL="742950" lvl="1" indent="-285750">
              <a:buFont typeface="Wingdings" panose="05000000000000000000" pitchFamily="2" charset="2"/>
              <a:buChar char="§"/>
            </a:pPr>
            <a:r>
              <a:rPr lang="en-US" dirty="0"/>
              <a:t>Platform for sharing information among our membership</a:t>
            </a:r>
          </a:p>
          <a:p>
            <a:endParaRPr lang="en-US" dirty="0"/>
          </a:p>
          <a:p>
            <a:endParaRPr lang="en-US" dirty="0"/>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White House responded by issuing a pair of Executive Orders. The first in January directed DOI and the Department of Agriculture, to among other things, develop a wildfire strategy plan by the end of 2020. We will continue our engagement with these agencies as they develop these plans.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Just a few weeks ago, a second Executive Order directing DOI and the Department of Commerce to act on the renewal and reauthorization of rights-of-way; a key issue we have been working on for a number of years.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agencies have likewise responded. In January, DOI issued a Secretarial Order, and recently we have seen an increase in the renewal of rights-of-way authorizations and special use permits. The key going forward will be whether the direction from DC trickles down to the state and local federal land managers.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Looking to form a more permanent coordinating effort between the industry and our federal and state partners, we are looking to establish an ESCC like model for wildfires. There already exists a government-led wildfire leadership council and we are examining ways to have industry plug into that effort.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Turning to next steps, as I mentioned we will continue to work with DOI, the Department of Agriculture, and the Department of Commerce as they implement the Executive Orders. We will continue to engage the Department of Energy National Labs around technology development to assist in our effort. We will also be reaching out to the state and local firefighting agencies and other stakeholders to identify partnership opportunities. We will also have a subset of CEOs meet with the heads of the key federal agencies.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Internal to the industry, we have been engaging in meetings around industry practices, most recently last month at PGE, which was attended by some of your staff. We have leveraged the existing mutual assistance framework to help in response to a wildfire event.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have developed a set of resources for member company use; the “wildfire toolkit”. One of the key items in the toolkit is a compendium of member company wildfire mitigation plans. For those companies that are looking at preparing their own plans, I would direct you to take a look at what our California company’s filed earlier this year.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10</a:t>
            </a:fld>
            <a:endParaRPr lang="en-US" dirty="0"/>
          </a:p>
        </p:txBody>
      </p:sp>
    </p:spTree>
    <p:extLst>
      <p:ext uri="{BB962C8B-B14F-4D97-AF65-F5344CB8AC3E}">
        <p14:creationId xmlns:p14="http://schemas.microsoft.com/office/powerpoint/2010/main" val="345165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Inverse condemnation:  This is the basic equation we are working with our members on changing.</a:t>
            </a:r>
          </a:p>
        </p:txBody>
      </p:sp>
      <p:sp>
        <p:nvSpPr>
          <p:cNvPr id="4" name="Slide Number Placeholder 3"/>
          <p:cNvSpPr>
            <a:spLocks noGrp="1"/>
          </p:cNvSpPr>
          <p:nvPr>
            <p:ph type="sldNum" sz="quarter" idx="5"/>
          </p:nvPr>
        </p:nvSpPr>
        <p:spPr/>
        <p:txBody>
          <a:bodyPr/>
          <a:lstStyle/>
          <a:p>
            <a:fld id="{9CBCD4AB-5DE8-2144-BD4A-F6517D1655CD}" type="slidenum">
              <a:rPr lang="en-US" smtClean="0"/>
              <a:t>11</a:t>
            </a:fld>
            <a:endParaRPr lang="en-US" dirty="0"/>
          </a:p>
        </p:txBody>
      </p:sp>
    </p:spTree>
    <p:extLst>
      <p:ext uri="{BB962C8B-B14F-4D97-AF65-F5344CB8AC3E}">
        <p14:creationId xmlns:p14="http://schemas.microsoft.com/office/powerpoint/2010/main" val="360326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Notes: possible vehicles-SO, MOU, Master agreements, include this type of work in new and renewed permits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i="1" dirty="0"/>
              <a:t>USFS Master Special Use Permits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dirty="0"/>
              <a:t>Addresses backlog of expired permits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dirty="0"/>
              <a:t>O&amp;M activities not explicitly authorized requiring USFS review</a:t>
            </a:r>
            <a:r>
              <a:rPr lang="en-US"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Looking for DOI to develop similar vehicle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SEC. 8630 Utility Infrastructure Rights-of-Way Vegetation Management </a:t>
            </a:r>
            <a:r>
              <a:rPr lang="en-US" sz="1100" dirty="0">
                <a:highlight>
                  <a:srgbClr val="FFFF00"/>
                </a:highlight>
              </a:rPr>
              <a:t>Pilot Program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highlight>
                  <a:srgbClr val="FFFF00"/>
                </a:highlight>
              </a:rPr>
              <a:t>Allows utilities</a:t>
            </a:r>
            <a:r>
              <a:rPr lang="en-US" sz="1100" dirty="0"/>
              <a:t>, at their own expense, </a:t>
            </a:r>
            <a:r>
              <a:rPr lang="en-US" sz="1100" dirty="0">
                <a:highlight>
                  <a:srgbClr val="FFFF00"/>
                </a:highlight>
              </a:rPr>
              <a:t>to go off-ROW [Forest Service lands only] to remove dead and dying vegetation</a:t>
            </a:r>
          </a:p>
          <a:p>
            <a:pPr marL="628650" lvl="1" indent="-171450">
              <a:buFont typeface="Arial" panose="020B0604020202020204" pitchFamily="34" charset="0"/>
              <a:buChar char="•"/>
              <a:defRPr/>
            </a:pPr>
            <a:r>
              <a:rPr lang="en-US" sz="1100" dirty="0">
                <a:highlight>
                  <a:srgbClr val="FFFF00"/>
                </a:highlight>
              </a:rPr>
              <a:t>Part of 2018 Farm Bill</a:t>
            </a:r>
            <a:r>
              <a:rPr lang="en-US" sz="1100" dirty="0"/>
              <a:t>-Xcel’s idea to address pine bark beetle epidemic and resulting tree mortality in National Forests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12</a:t>
            </a:fld>
            <a:endParaRPr lang="en-US" dirty="0"/>
          </a:p>
        </p:txBody>
      </p:sp>
    </p:spTree>
    <p:extLst>
      <p:ext uri="{BB962C8B-B14F-4D97-AF65-F5344CB8AC3E}">
        <p14:creationId xmlns:p14="http://schemas.microsoft.com/office/powerpoint/2010/main" val="2536873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i="1" dirty="0"/>
              <a:t>Combined objective of these three policies is to improve forest health through public-private partnerships:</a:t>
            </a:r>
          </a:p>
          <a:p>
            <a:pPr marL="742950" lvl="1" indent="-285750" fontAlgn="base">
              <a:buFont typeface="Arial" panose="020B0604020202020204" pitchFamily="34" charset="0"/>
              <a:buChar char="•"/>
            </a:pPr>
            <a:r>
              <a:rPr lang="en-US" sz="1600" dirty="0"/>
              <a:t>Kickstarts ROW renewals/reauthorizations using master agreements</a:t>
            </a:r>
          </a:p>
          <a:p>
            <a:pPr marL="742950" lvl="1" indent="-285750" fontAlgn="base">
              <a:buFont typeface="Arial" panose="020B0604020202020204" pitchFamily="34" charset="0"/>
              <a:buChar char="•"/>
            </a:pPr>
            <a:r>
              <a:rPr lang="en-US" sz="1600" dirty="0"/>
              <a:t>Enhances vegetation management </a:t>
            </a:r>
          </a:p>
          <a:p>
            <a:pPr marL="742950" lvl="1" indent="-285750" fontAlgn="base">
              <a:buFont typeface="Arial" panose="020B0604020202020204" pitchFamily="34" charset="0"/>
              <a:buChar char="•"/>
            </a:pPr>
            <a:r>
              <a:rPr lang="en-US" sz="1600" dirty="0"/>
              <a:t>Incorporates O&amp;M into land-use authorizations</a:t>
            </a:r>
          </a:p>
          <a:p>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13</a:t>
            </a:fld>
            <a:endParaRPr lang="en-US" dirty="0"/>
          </a:p>
        </p:txBody>
      </p:sp>
    </p:spTree>
    <p:extLst>
      <p:ext uri="{BB962C8B-B14F-4D97-AF65-F5344CB8AC3E}">
        <p14:creationId xmlns:p14="http://schemas.microsoft.com/office/powerpoint/2010/main" val="368554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Notes: Build on collaborative model and existing fed-state-local response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i="1" dirty="0"/>
              <a:t>WFLC Members: DOI, DoD, FS, DHS-FEMA, NGA, NACo, National League of Cities, Intertribal Timber Council, IAFC, NASF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i="1" dirty="0"/>
          </a:p>
          <a:p>
            <a:pPr>
              <a:defRPr/>
            </a:pPr>
            <a:r>
              <a:rPr lang="en-US" sz="1100" dirty="0"/>
              <a:t>I wanted to </a:t>
            </a:r>
            <a:r>
              <a:rPr lang="en-US" sz="1100" dirty="0">
                <a:highlight>
                  <a:srgbClr val="FFFF00"/>
                </a:highlight>
              </a:rPr>
              <a:t>talk for a few minutes about the partnerships that EEI has been cultivating in the wildfire space.</a:t>
            </a:r>
            <a:r>
              <a:rPr lang="en-US" sz="1100" dirty="0"/>
              <a:t> We have been meeting extensively with the White House, the Department of the Interior, Department of Agriculture and the Department of Energy to </a:t>
            </a:r>
            <a:r>
              <a:rPr lang="en-US" sz="1100" dirty="0">
                <a:highlight>
                  <a:srgbClr val="FFFF00"/>
                </a:highlight>
              </a:rPr>
              <a:t>discuss ways that we can work together to prevent, detect and, when necessary, suppress wildfires.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a:p>
          <a:p>
            <a:endParaRPr lang="en-US" dirty="0"/>
          </a:p>
          <a:p>
            <a:r>
              <a:rPr lang="en-US" dirty="0"/>
              <a:t>ESCC policy coordination with WFLC: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WFLC is an intergovernmental committee of Feds, state, tribal, county and municipal governments officials convened by the Secretaries of Ag, Interior, Defense and Homeland Security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Dedicated to consistent implementation of wildfire policies, goals and management activities</a:t>
            </a:r>
          </a:p>
          <a:p>
            <a:pPr marL="171450" indent="-171450">
              <a:buFont typeface="Arial" panose="020B0604020202020204" pitchFamily="34" charset="0"/>
              <a:buChar char="•"/>
            </a:pPr>
            <a:r>
              <a:rPr lang="en-US" dirty="0"/>
              <a:t>Provides strategic oversight to ensure policy coordination, accountability and implementation of long-term strategies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14</a:t>
            </a:fld>
            <a:endParaRPr lang="en-US" dirty="0"/>
          </a:p>
        </p:txBody>
      </p:sp>
    </p:spTree>
    <p:extLst>
      <p:ext uri="{BB962C8B-B14F-4D97-AF65-F5344CB8AC3E}">
        <p14:creationId xmlns:p14="http://schemas.microsoft.com/office/powerpoint/2010/main" val="3012917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During the Camp Fire, </a:t>
            </a:r>
            <a:r>
              <a:rPr lang="en-US" sz="1200" kern="1200" dirty="0">
                <a:solidFill>
                  <a:schemeClr val="tx1"/>
                </a:solidFill>
                <a:effectLst/>
                <a:latin typeface="+mn-lt"/>
                <a:ea typeface="+mn-ea"/>
                <a:cs typeface="+mn-cs"/>
              </a:rPr>
              <a:t>EEI's national mutual assistance framework </a:t>
            </a:r>
            <a:r>
              <a:rPr lang="en-US" sz="1200" dirty="0"/>
              <a:t>was used to provide a forum for Pacific Gas &amp; Electric to make resource requests and obtain support from companies across the country. </a:t>
            </a:r>
            <a:endParaRPr 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What is an industry-wide National Response Event? The most serious outage events are classified by EEI members as “national response events” (NREs). An NRE is a natural or man-made event that causes or is forecast to cause widespread power outages impacting a significant population or several regions across the U.S. and requires resources from multiple RMAGs </a:t>
            </a:r>
          </a:p>
          <a:p>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15</a:t>
            </a:fld>
            <a:endParaRPr lang="en-US" dirty="0"/>
          </a:p>
        </p:txBody>
      </p:sp>
    </p:spTree>
    <p:extLst>
      <p:ext uri="{BB962C8B-B14F-4D97-AF65-F5344CB8AC3E}">
        <p14:creationId xmlns:p14="http://schemas.microsoft.com/office/powerpoint/2010/main" val="52088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highlight>
                  <a:srgbClr val="FFFF00"/>
                </a:highlight>
              </a:rPr>
              <a:t>Online and secure platform for EEI Member to Member  information and suggested practices sharing</a:t>
            </a:r>
          </a:p>
        </p:txBody>
      </p:sp>
      <p:sp>
        <p:nvSpPr>
          <p:cNvPr id="4" name="Slide Number Placeholder 3"/>
          <p:cNvSpPr>
            <a:spLocks noGrp="1"/>
          </p:cNvSpPr>
          <p:nvPr>
            <p:ph type="sldNum" sz="quarter" idx="5"/>
          </p:nvPr>
        </p:nvSpPr>
        <p:spPr/>
        <p:txBody>
          <a:bodyPr/>
          <a:lstStyle/>
          <a:p>
            <a:fld id="{9CBCD4AB-5DE8-2144-BD4A-F6517D1655CD}" type="slidenum">
              <a:rPr lang="en-US" smtClean="0"/>
              <a:t>16</a:t>
            </a:fld>
            <a:endParaRPr lang="en-US" dirty="0"/>
          </a:p>
        </p:txBody>
      </p:sp>
    </p:spTree>
    <p:extLst>
      <p:ext uri="{BB962C8B-B14F-4D97-AF65-F5344CB8AC3E}">
        <p14:creationId xmlns:p14="http://schemas.microsoft.com/office/powerpoint/2010/main" val="279949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overview:</a:t>
            </a:r>
          </a:p>
          <a:p>
            <a:endParaRPr lang="en-US" dirty="0"/>
          </a:p>
          <a:p>
            <a:r>
              <a:rPr lang="en-US" dirty="0"/>
              <a:t>EEI and our board of directors are focused on the wildfire space.</a:t>
            </a:r>
          </a:p>
          <a:p>
            <a:pPr marL="171450" indent="-171450">
              <a:buFont typeface="Arial" panose="020B0604020202020204" pitchFamily="34" charset="0"/>
              <a:buChar char="•"/>
            </a:pPr>
            <a:r>
              <a:rPr lang="en-US" dirty="0">
                <a:highlight>
                  <a:srgbClr val="FFFF00"/>
                </a:highlight>
              </a:rPr>
              <a:t>CEO led EEI Wildfire Initiative</a:t>
            </a:r>
          </a:p>
          <a:p>
            <a:pPr marL="171450" indent="-171450">
              <a:buFont typeface="Arial" panose="020B0604020202020204" pitchFamily="34" charset="0"/>
              <a:buChar char="•"/>
            </a:pPr>
            <a:r>
              <a:rPr lang="en-US" dirty="0">
                <a:highlight>
                  <a:srgbClr val="FFFF00"/>
                </a:highlight>
              </a:rPr>
              <a:t>The EEI Member Wildfire Toolkit</a:t>
            </a:r>
          </a:p>
          <a:p>
            <a:pPr marL="171450" indent="-171450">
              <a:buFont typeface="Arial" panose="020B0604020202020204" pitchFamily="34" charset="0"/>
              <a:buChar char="•"/>
            </a:pPr>
            <a:r>
              <a:rPr lang="en-US" dirty="0">
                <a:highlight>
                  <a:srgbClr val="FFFF00"/>
                </a:highlight>
              </a:rPr>
              <a:t>Workshops</a:t>
            </a:r>
          </a:p>
          <a:p>
            <a:pPr marL="171450" indent="-171450">
              <a:buFont typeface="Arial" panose="020B0604020202020204" pitchFamily="34" charset="0"/>
              <a:buChar char="•"/>
            </a:pPr>
            <a:r>
              <a:rPr lang="en-US" dirty="0">
                <a:highlight>
                  <a:srgbClr val="FFFF00"/>
                </a:highlight>
              </a:rPr>
              <a:t>CEO fly-ins (planning one as we speak for late July)</a:t>
            </a:r>
          </a:p>
          <a:p>
            <a:pPr marL="171450" indent="-171450">
              <a:buFont typeface="Arial" panose="020B0604020202020204" pitchFamily="34" charset="0"/>
              <a:buChar char="•"/>
            </a:pPr>
            <a:r>
              <a:rPr lang="en-US" dirty="0">
                <a:highlight>
                  <a:srgbClr val="FFFF00"/>
                </a:highlight>
              </a:rPr>
              <a:t>Engaging governors and PUCs</a:t>
            </a:r>
          </a:p>
          <a:p>
            <a:pPr marL="171450" indent="-171450">
              <a:buFont typeface="Arial" panose="020B0604020202020204" pitchFamily="34" charset="0"/>
              <a:buChar char="•"/>
            </a:pPr>
            <a:r>
              <a:rPr lang="en-US" dirty="0">
                <a:highlight>
                  <a:srgbClr val="FFFF00"/>
                </a:highlight>
              </a:rPr>
              <a:t>Suggested practices sharing of plans etc.</a:t>
            </a:r>
          </a:p>
        </p:txBody>
      </p:sp>
      <p:sp>
        <p:nvSpPr>
          <p:cNvPr id="4" name="Slide Number Placeholder 3"/>
          <p:cNvSpPr>
            <a:spLocks noGrp="1"/>
          </p:cNvSpPr>
          <p:nvPr>
            <p:ph type="sldNum" sz="quarter" idx="5"/>
          </p:nvPr>
        </p:nvSpPr>
        <p:spPr/>
        <p:txBody>
          <a:bodyPr/>
          <a:lstStyle/>
          <a:p>
            <a:fld id="{9CBCD4AB-5DE8-2144-BD4A-F6517D1655CD}" type="slidenum">
              <a:rPr lang="en-US" smtClean="0"/>
              <a:t>17</a:t>
            </a:fld>
            <a:endParaRPr lang="en-US" dirty="0"/>
          </a:p>
        </p:txBody>
      </p:sp>
    </p:spTree>
    <p:extLst>
      <p:ext uri="{BB962C8B-B14F-4D97-AF65-F5344CB8AC3E}">
        <p14:creationId xmlns:p14="http://schemas.microsoft.com/office/powerpoint/2010/main" val="3969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a little about EEI</a:t>
            </a:r>
          </a:p>
          <a:p>
            <a:pPr marL="171450" indent="-171450">
              <a:buFont typeface="Arial" panose="020B0604020202020204" pitchFamily="34" charset="0"/>
              <a:buChar char="•"/>
            </a:pPr>
            <a:r>
              <a:rPr lang="en-US" dirty="0"/>
              <a:t>Based in DC, 7 blocks west of Capitol Hill and 9 blocks east of the White House</a:t>
            </a:r>
          </a:p>
          <a:p>
            <a:pPr marL="171450" indent="-171450">
              <a:buFont typeface="Arial" panose="020B0604020202020204" pitchFamily="34" charset="0"/>
              <a:buChar char="•"/>
            </a:pPr>
            <a:r>
              <a:rPr lang="en-US" dirty="0"/>
              <a:t>Advocacy and public policy representative of the investor-owned electric utilities.  We represent three companies in this room, SCE, PG&amp;E and SDG&amp;E.</a:t>
            </a:r>
          </a:p>
          <a:p>
            <a:pPr marL="171450" indent="-171450">
              <a:buFont typeface="Arial" panose="020B0604020202020204" pitchFamily="34" charset="0"/>
              <a:buChar char="•"/>
            </a:pPr>
            <a:r>
              <a:rPr lang="en-US" dirty="0"/>
              <a:t>We are run by a Board of Directors which is made up of all our member company CEOS</a:t>
            </a:r>
          </a:p>
          <a:p>
            <a:pPr marL="171450" indent="-171450">
              <a:buFont typeface="Arial" panose="020B0604020202020204" pitchFamily="34" charset="0"/>
              <a:buChar char="•"/>
            </a:pPr>
            <a:r>
              <a:rPr lang="en-US" dirty="0"/>
              <a:t>My group…</a:t>
            </a:r>
          </a:p>
          <a:p>
            <a:pPr marL="171450" indent="-171450">
              <a:buFont typeface="Arial" panose="020B0604020202020204" pitchFamily="34" charset="0"/>
              <a:buChar char="•"/>
            </a:pPr>
            <a:r>
              <a:rPr lang="en-US" dirty="0">
                <a:highlight>
                  <a:srgbClr val="FFFF00"/>
                </a:highlight>
              </a:rPr>
              <a:t>The next five slides will be common-knowledge for most if not all of you, but I think it is important that I share with you the messages and the context we are providing to the many stakeholders, policymakers, and partners in DC and around the nation</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2</a:t>
            </a:fld>
            <a:endParaRPr lang="en-US" dirty="0"/>
          </a:p>
        </p:txBody>
      </p:sp>
    </p:spTree>
    <p:extLst>
      <p:ext uri="{BB962C8B-B14F-4D97-AF65-F5344CB8AC3E}">
        <p14:creationId xmlns:p14="http://schemas.microsoft.com/office/powerpoint/2010/main" val="252672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First the context for this discussion</a:t>
            </a:r>
          </a:p>
          <a:p>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Stats </a:t>
            </a:r>
            <a:r>
              <a:rPr lang="en-US" dirty="0"/>
              <a:t>are from NOAA’s National Centers for Environmental Information</a:t>
            </a:r>
          </a:p>
          <a:p>
            <a:pPr lvl="1"/>
            <a:endParaRPr lang="en-US" dirty="0"/>
          </a:p>
          <a:p>
            <a:pPr marL="628650" lvl="1" indent="-171450">
              <a:buFont typeface="Arial" panose="020B0604020202020204" pitchFamily="34" charset="0"/>
              <a:buChar char="•"/>
            </a:pPr>
            <a:r>
              <a:rPr lang="en-US" dirty="0">
                <a:highlight>
                  <a:srgbClr val="FFFF00"/>
                </a:highlight>
              </a:rPr>
              <a:t>What we are seeing is enormous financial impacts and destruction over a longer time period.</a:t>
            </a:r>
          </a:p>
          <a:p>
            <a:pPr lvl="1"/>
            <a:endParaRPr lang="en-US" dirty="0"/>
          </a:p>
          <a:p>
            <a:pPr marL="628650" lvl="1" indent="-171450">
              <a:buFont typeface="Arial" panose="020B0604020202020204" pitchFamily="34" charset="0"/>
              <a:buChar char="•"/>
            </a:pPr>
            <a:r>
              <a:rPr lang="en-US" dirty="0"/>
              <a:t>In 2018, over 8.7 million acres burned across the U.S.</a:t>
            </a:r>
          </a:p>
          <a:p>
            <a:pPr marL="1543050" lvl="3" indent="-171450">
              <a:buFont typeface="Arial" panose="020B0604020202020204" pitchFamily="34" charset="0"/>
              <a:buChar char="•"/>
            </a:pPr>
            <a:r>
              <a:rPr lang="en-US" dirty="0"/>
              <a:t>Well above the 10-year average (2009-2018) of 6.8 million acres</a:t>
            </a:r>
          </a:p>
          <a:p>
            <a:pPr marL="1543050" lvl="3" indent="-171450">
              <a:buFont typeface="Arial" panose="020B0604020202020204" pitchFamily="34" charset="0"/>
              <a:buChar char="•"/>
            </a:pPr>
            <a:r>
              <a:rPr lang="en-US" dirty="0"/>
              <a:t>According to the California Department of Forestry and Fire Protection, the state’s wildfire season is now 78 days longer than it was more than a generation ago.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3</a:t>
            </a:fld>
            <a:endParaRPr lang="en-US" dirty="0"/>
          </a:p>
        </p:txBody>
      </p:sp>
    </p:spTree>
    <p:extLst>
      <p:ext uri="{BB962C8B-B14F-4D97-AF65-F5344CB8AC3E}">
        <p14:creationId xmlns:p14="http://schemas.microsoft.com/office/powerpoint/2010/main" val="183162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highlight>
                  <a:srgbClr val="FFFF00"/>
                </a:highlight>
              </a:rPr>
              <a:t>When the risks are combined with climate change again we are seeing longer and more destructive wildfire seasons</a:t>
            </a:r>
            <a:endParaRPr lang="en-US" sz="2000" dirty="0">
              <a:highlight>
                <a:srgbClr val="FFFF00"/>
              </a:highlight>
            </a:endParaRPr>
          </a:p>
          <a:p>
            <a:pPr marL="171450" lvl="0" indent="-171450">
              <a:buFont typeface="Arial" panose="020B0604020202020204" pitchFamily="34" charset="0"/>
              <a:buChar char="•"/>
            </a:pPr>
            <a:r>
              <a:rPr lang="en-US" dirty="0">
                <a:highlight>
                  <a:srgbClr val="FFFF00"/>
                </a:highlight>
              </a:rPr>
              <a:t>As you can see from the map, this is not just a problem in California.</a:t>
            </a:r>
            <a:endParaRPr lang="en-US" sz="2000" dirty="0">
              <a:highlight>
                <a:srgbClr val="FFFF00"/>
              </a:highlight>
            </a:endParaRPr>
          </a:p>
          <a:p>
            <a:endParaRPr dirty="0"/>
          </a:p>
        </p:txBody>
      </p:sp>
      <p:sp>
        <p:nvSpPr>
          <p:cNvPr id="4" name="Slide Number Placeholder 3"/>
          <p:cNvSpPr>
            <a:spLocks noGrp="1"/>
          </p:cNvSpPr>
          <p:nvPr>
            <p:ph type="sldNum" sz="quarter" idx="5"/>
          </p:nvPr>
        </p:nvSpPr>
        <p:spPr/>
        <p:txBody>
          <a:bodyPr/>
          <a:lstStyle/>
          <a:p>
            <a:fld id="{CA0A4BC2-6661-4584-A2A7-4F8C72CD6153}" type="slidenum">
              <a:rPr lang="en-US" smtClean="0"/>
              <a:t>4</a:t>
            </a:fld>
            <a:endParaRPr lang="en-US" dirty="0"/>
          </a:p>
        </p:txBody>
      </p:sp>
    </p:spTree>
    <p:extLst>
      <p:ext uri="{BB962C8B-B14F-4D97-AF65-F5344CB8AC3E}">
        <p14:creationId xmlns:p14="http://schemas.microsoft.com/office/powerpoint/2010/main" val="129449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Greater frequency of destructive events and increasing cost per event</a:t>
            </a:r>
          </a:p>
          <a:p>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5</a:t>
            </a:fld>
            <a:endParaRPr lang="en-US" dirty="0"/>
          </a:p>
        </p:txBody>
      </p:sp>
    </p:spTree>
    <p:extLst>
      <p:ext uri="{BB962C8B-B14F-4D97-AF65-F5344CB8AC3E}">
        <p14:creationId xmlns:p14="http://schemas.microsoft.com/office/powerpoint/2010/main" val="48371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In 2018, there were 14 separate billion-dollar weather and climate disaster events across the United States, with a total cost of $91 billion.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total cost over the last 3 years (2016-2018) exceeds $450 billion — averaging $150 billion / year.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total cost over the last 5 years (2014-2018) is approximately $500 billion— averaging $100 billion / year.</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0A4BC2-6661-4584-A2A7-4F8C72CD6153}" type="slidenum">
              <a:rPr lang="en-US" smtClean="0"/>
              <a:t>6</a:t>
            </a:fld>
            <a:endParaRPr lang="en-US" dirty="0"/>
          </a:p>
        </p:txBody>
      </p:sp>
    </p:spTree>
    <p:extLst>
      <p:ext uri="{BB962C8B-B14F-4D97-AF65-F5344CB8AC3E}">
        <p14:creationId xmlns:p14="http://schemas.microsoft.com/office/powerpoint/2010/main" val="280223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highlight>
                  <a:srgbClr val="FFFF00"/>
                </a:highlight>
              </a:rPr>
              <a:t>Why are the Risks increasing and the situation so dire?</a:t>
            </a:r>
          </a:p>
          <a:p>
            <a:pPr marL="628650" lvl="1" indent="-171450">
              <a:buFont typeface="Arial" panose="020B0604020202020204" pitchFamily="34" charset="0"/>
              <a:buChar char="•"/>
            </a:pPr>
            <a:r>
              <a:rPr lang="en-US" dirty="0">
                <a:highlight>
                  <a:srgbClr val="FFFF00"/>
                </a:highlight>
              </a:rPr>
              <a:t>Increased duration and severity of fire seasons </a:t>
            </a:r>
            <a:r>
              <a:rPr lang="en-US" dirty="0"/>
              <a:t>exacerbated by climate change</a:t>
            </a:r>
          </a:p>
          <a:p>
            <a:pPr marL="628650" lvl="1" indent="-171450">
              <a:buFont typeface="Arial" panose="020B0604020202020204" pitchFamily="34" charset="0"/>
              <a:buChar char="•"/>
            </a:pPr>
            <a:r>
              <a:rPr lang="en-US" dirty="0"/>
              <a:t>We are also seeing a </a:t>
            </a:r>
            <a:r>
              <a:rPr lang="en-US" dirty="0">
                <a:highlight>
                  <a:srgbClr val="FFFF00"/>
                </a:highlight>
              </a:rPr>
              <a:t>decrease in firefighting workforce</a:t>
            </a:r>
          </a:p>
          <a:p>
            <a:pPr marL="628650" lvl="1" indent="-171450">
              <a:buFont typeface="Arial" panose="020B0604020202020204" pitchFamily="34" charset="0"/>
              <a:buChar char="•"/>
            </a:pPr>
            <a:r>
              <a:rPr lang="en-US" dirty="0">
                <a:highlight>
                  <a:srgbClr val="FFFF00"/>
                </a:highlight>
              </a:rPr>
              <a:t>Reduced resilience of the landscape </a:t>
            </a:r>
            <a:r>
              <a:rPr lang="en-US" dirty="0"/>
              <a:t>again exacerbated by climate change</a:t>
            </a:r>
          </a:p>
          <a:p>
            <a:pPr marL="628650" lvl="1" indent="-171450">
              <a:buFont typeface="Arial" panose="020B0604020202020204" pitchFamily="34" charset="0"/>
              <a:buChar char="•"/>
            </a:pPr>
            <a:r>
              <a:rPr lang="en-US" dirty="0">
                <a:highlight>
                  <a:srgbClr val="FFFF00"/>
                </a:highlight>
              </a:rPr>
              <a:t>Increase in development in the WUI (Wildland Urban Interface)</a:t>
            </a:r>
          </a:p>
          <a:p>
            <a:pPr marL="628650" lvl="1" indent="-171450">
              <a:buFont typeface="Arial" panose="020B0604020202020204" pitchFamily="34" charset="0"/>
              <a:buChar char="•"/>
            </a:pPr>
            <a:r>
              <a:rPr lang="en-US" dirty="0">
                <a:highlight>
                  <a:srgbClr val="FFFF00"/>
                </a:highlight>
              </a:rPr>
              <a:t>Federal fire funding challenges</a:t>
            </a:r>
          </a:p>
        </p:txBody>
      </p:sp>
      <p:sp>
        <p:nvSpPr>
          <p:cNvPr id="4" name="Slide Number Placeholder 3"/>
          <p:cNvSpPr>
            <a:spLocks noGrp="1"/>
          </p:cNvSpPr>
          <p:nvPr>
            <p:ph type="sldNum" sz="quarter" idx="5"/>
          </p:nvPr>
        </p:nvSpPr>
        <p:spPr/>
        <p:txBody>
          <a:bodyPr/>
          <a:lstStyle/>
          <a:p>
            <a:fld id="{9CBCD4AB-5DE8-2144-BD4A-F6517D1655CD}" type="slidenum">
              <a:rPr lang="en-US" smtClean="0"/>
              <a:t>7</a:t>
            </a:fld>
            <a:endParaRPr lang="en-US" dirty="0"/>
          </a:p>
        </p:txBody>
      </p:sp>
    </p:spTree>
    <p:extLst>
      <p:ext uri="{BB962C8B-B14F-4D97-AF65-F5344CB8AC3E}">
        <p14:creationId xmlns:p14="http://schemas.microsoft.com/office/powerpoint/2010/main" val="270765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that the context has been provided:</a:t>
            </a:r>
          </a:p>
          <a:p>
            <a:pPr marL="628650" lvl="1" indent="-171450">
              <a:buFont typeface="Arial" panose="020B0604020202020204" pitchFamily="34" charset="0"/>
              <a:buChar char="•"/>
            </a:pPr>
            <a:r>
              <a:rPr lang="en-US" dirty="0">
                <a:highlight>
                  <a:srgbClr val="FFFF00"/>
                </a:highlight>
              </a:rPr>
              <a:t>In 2018 EEI started the a CEO-led Wildfire Initiative to identify practices and potential partnership opportunities.</a:t>
            </a:r>
          </a:p>
          <a:p>
            <a:pPr marL="628650" lvl="1" indent="-171450">
              <a:buFont typeface="Arial" panose="020B0604020202020204" pitchFamily="34" charset="0"/>
              <a:buChar char="•"/>
            </a:pPr>
            <a:r>
              <a:rPr lang="en-US" dirty="0"/>
              <a:t>Effort co-led by Maria Pope, President and CEO, Portland General Electric and Darrel Anderson, President and CEO, Idaho Power.</a:t>
            </a:r>
          </a:p>
          <a:p>
            <a:pPr marL="628650" lvl="1" indent="-171450">
              <a:buFont typeface="Arial" panose="020B0604020202020204" pitchFamily="34" charset="0"/>
              <a:buChar char="•"/>
            </a:pPr>
            <a:r>
              <a:rPr lang="en-US" dirty="0"/>
              <a:t>Our member CEOs meet quarterly and since the September meeting this topic and the initiative have been front and center at those discussions.</a:t>
            </a:r>
          </a:p>
          <a:p>
            <a:pPr marL="628650" lvl="1" indent="-171450">
              <a:buFont typeface="Arial" panose="020B0604020202020204" pitchFamily="34" charset="0"/>
              <a:buChar char="•"/>
            </a:pPr>
            <a:r>
              <a:rPr lang="en-US" dirty="0"/>
              <a:t>Just this week at the </a:t>
            </a:r>
            <a:r>
              <a:rPr lang="en-US" b="1" dirty="0"/>
              <a:t>June CEO meetings </a:t>
            </a:r>
            <a:r>
              <a:rPr lang="en-US" dirty="0"/>
              <a:t>in Philadelphia….an executive-level panel or as we call it a “Learning Track” was held focused on the increasing frequency and intensity of wildfires, hurricanes, and other extreme weather events and how they are testing the resilience of electric companies and impacting their customers.</a:t>
            </a:r>
          </a:p>
          <a:p>
            <a:pPr marL="628650" lvl="1" indent="-171450">
              <a:buFont typeface="Arial" panose="020B0604020202020204" pitchFamily="34" charset="0"/>
              <a:buChar char="•"/>
            </a:pPr>
            <a:r>
              <a:rPr lang="en-US" b="1" dirty="0">
                <a:highlight>
                  <a:srgbClr val="FFFF00"/>
                </a:highlight>
              </a:rPr>
              <a:t>Takeaways: </a:t>
            </a:r>
            <a:r>
              <a:rPr lang="en-US" dirty="0"/>
              <a:t>Mitigating and recovering from these events demand greater investment and new tools to manage these risks. </a:t>
            </a:r>
          </a:p>
          <a:p>
            <a:pPr marL="628650" lvl="1" indent="-171450">
              <a:buFont typeface="Arial" panose="020B0604020202020204" pitchFamily="34" charset="0"/>
              <a:buChar char="•"/>
            </a:pPr>
            <a:r>
              <a:rPr lang="en-US" b="1" dirty="0">
                <a:highlight>
                  <a:srgbClr val="FFFF00"/>
                </a:highlight>
              </a:rPr>
              <a:t>Takeaways:</a:t>
            </a:r>
            <a:r>
              <a:rPr lang="en-US" b="1" dirty="0"/>
              <a:t> </a:t>
            </a:r>
            <a:r>
              <a:rPr lang="en-US" dirty="0"/>
              <a:t>As customers, regulators, and investors look on, electric companies are exploring new technologies, partnerships, and risk mitigation tools.</a:t>
            </a:r>
          </a:p>
          <a:p>
            <a:pPr marL="628650" lvl="1" indent="-171450">
              <a:buFont typeface="Arial" panose="020B0604020202020204" pitchFamily="34" charset="0"/>
              <a:buChar char="•"/>
            </a:pPr>
            <a:r>
              <a:rPr lang="en-US" dirty="0"/>
              <a:t>DON’T READ THE PANEL NAMES, for Q&amp;A</a:t>
            </a:r>
          </a:p>
          <a:p>
            <a:pPr marL="628650" lvl="1" indent="-171450">
              <a:buFont typeface="Arial" panose="020B0604020202020204" pitchFamily="34" charset="0"/>
              <a:buChar char="•"/>
            </a:pPr>
            <a:r>
              <a:rPr lang="en-US" dirty="0"/>
              <a:t> </a:t>
            </a:r>
            <a:r>
              <a:rPr lang="en-US" b="1" dirty="0"/>
              <a:t>Rob D'Arienzo</a:t>
            </a:r>
            <a:r>
              <a:rPr lang="en-US" dirty="0"/>
              <a:t>, senior meteorologist and global strategy leader for IBM</a:t>
            </a:r>
          </a:p>
          <a:p>
            <a:pPr marL="628650" lvl="1" indent="-171450">
              <a:buFont typeface="Arial" panose="020B0604020202020204" pitchFamily="34" charset="0"/>
              <a:buChar char="•"/>
            </a:pPr>
            <a:r>
              <a:rPr lang="en-US" b="1" dirty="0"/>
              <a:t>Darrel Anderson</a:t>
            </a:r>
            <a:r>
              <a:rPr lang="en-US" dirty="0"/>
              <a:t>, president and CEO, Idaho Power.</a:t>
            </a:r>
          </a:p>
          <a:p>
            <a:pPr marL="628650" lvl="1" indent="-171450">
              <a:buFont typeface="Arial" panose="020B0604020202020204" pitchFamily="34" charset="0"/>
              <a:buChar char="•"/>
            </a:pPr>
            <a:r>
              <a:rPr lang="en-US" b="1" dirty="0"/>
              <a:t>Ronald Brisé</a:t>
            </a:r>
            <a:r>
              <a:rPr lang="en-US" dirty="0"/>
              <a:t>, government affairs consultant for Gunster (and former commissioner of the Florida Public Service Commission); </a:t>
            </a:r>
          </a:p>
          <a:p>
            <a:pPr marL="628650" lvl="1" indent="-171450">
              <a:buFont typeface="Arial" panose="020B0604020202020204" pitchFamily="34" charset="0"/>
              <a:buChar char="•"/>
            </a:pPr>
            <a:r>
              <a:rPr lang="en-US" b="1" dirty="0"/>
              <a:t>Barnie Gyant</a:t>
            </a:r>
            <a:r>
              <a:rPr lang="en-US" dirty="0"/>
              <a:t>, deputy regional forester, U.S. Forest Service; and </a:t>
            </a:r>
          </a:p>
          <a:p>
            <a:pPr marL="628650" lvl="1" indent="-171450">
              <a:buFont typeface="Arial" panose="020B0604020202020204" pitchFamily="34" charset="0"/>
              <a:buChar char="•"/>
            </a:pPr>
            <a:r>
              <a:rPr lang="en-US" b="1" dirty="0"/>
              <a:t>Margaret Peloso</a:t>
            </a:r>
            <a:r>
              <a:rPr lang="en-US" dirty="0"/>
              <a:t>, liability risks and insurance expert from Vinson &amp; Elkins.</a:t>
            </a:r>
          </a:p>
          <a:p>
            <a:endParaRPr lang="en-US" dirty="0"/>
          </a:p>
          <a:p>
            <a:r>
              <a:rPr lang="en-US"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8</a:t>
            </a:fld>
            <a:endParaRPr lang="en-US" dirty="0"/>
          </a:p>
        </p:txBody>
      </p:sp>
    </p:spTree>
    <p:extLst>
      <p:ext uri="{BB962C8B-B14F-4D97-AF65-F5344CB8AC3E}">
        <p14:creationId xmlns:p14="http://schemas.microsoft.com/office/powerpoint/2010/main" val="382040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Following the January CEO meetings, </a:t>
            </a:r>
            <a:r>
              <a:rPr lang="en-US" dirty="0">
                <a:highlight>
                  <a:srgbClr val="FFFF00"/>
                </a:highlight>
              </a:rPr>
              <a:t>EEI convened a workshop </a:t>
            </a:r>
            <a:r>
              <a:rPr lang="en-US" dirty="0"/>
              <a:t>of EEI member company wildfire leads and key allied stakeholders to catalogue existing wildfire practices, assess emerging practices and issues, and discuss next steps</a:t>
            </a:r>
          </a:p>
          <a:p>
            <a:endParaRPr lang="en-US" dirty="0"/>
          </a:p>
        </p:txBody>
      </p:sp>
      <p:sp>
        <p:nvSpPr>
          <p:cNvPr id="4" name="Slide Number Placeholder 3"/>
          <p:cNvSpPr>
            <a:spLocks noGrp="1"/>
          </p:cNvSpPr>
          <p:nvPr>
            <p:ph type="sldNum" sz="quarter" idx="5"/>
          </p:nvPr>
        </p:nvSpPr>
        <p:spPr/>
        <p:txBody>
          <a:bodyPr/>
          <a:lstStyle/>
          <a:p>
            <a:fld id="{9CBCD4AB-5DE8-2144-BD4A-F6517D1655CD}" type="slidenum">
              <a:rPr lang="en-US" smtClean="0"/>
              <a:t>9</a:t>
            </a:fld>
            <a:endParaRPr lang="en-US" dirty="0"/>
          </a:p>
        </p:txBody>
      </p:sp>
    </p:spTree>
    <p:extLst>
      <p:ext uri="{BB962C8B-B14F-4D97-AF65-F5344CB8AC3E}">
        <p14:creationId xmlns:p14="http://schemas.microsoft.com/office/powerpoint/2010/main" val="1367516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11" name="Straight Connector 10"/>
          <p:cNvCxnSpPr/>
          <p:nvPr userDrawn="1"/>
        </p:nvCxnSpPr>
        <p:spPr>
          <a:xfrm>
            <a:off x="685800" y="3249801"/>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685800" y="3424950"/>
            <a:ext cx="7772400" cy="1034653"/>
          </a:xfrm>
          <a:prstGeom prst="rect">
            <a:avLst/>
          </a:prstGeom>
        </p:spPr>
        <p:txBody>
          <a:bodyPr vert="horz"/>
          <a:lstStyle>
            <a:lvl1pPr marL="0" indent="0" algn="ctr">
              <a:lnSpc>
                <a:spcPct val="90000"/>
              </a:lnSpc>
              <a:buNone/>
              <a:defRPr sz="1400" b="0">
                <a:latin typeface="Arial"/>
                <a:cs typeface="Arial"/>
              </a:defRPr>
            </a:lvl1pPr>
          </a:lstStyle>
          <a:p>
            <a:pPr marL="0" indent="0" algn="ctr">
              <a:lnSpc>
                <a:spcPct val="90000"/>
              </a:lnSpc>
              <a:buNone/>
            </a:pPr>
            <a:r>
              <a:rPr lang="en-US" sz="1600" b="1" dirty="0">
                <a:latin typeface="Arial"/>
                <a:cs typeface="Arial"/>
              </a:rPr>
              <a:t>Event Information</a:t>
            </a:r>
            <a:endParaRPr lang="en-US" sz="1400" dirty="0">
              <a:latin typeface="Arial"/>
              <a:cs typeface="Arial"/>
            </a:endParaRPr>
          </a:p>
        </p:txBody>
      </p:sp>
      <p:sp>
        <p:nvSpPr>
          <p:cNvPr id="8" name="Text Placeholder 7"/>
          <p:cNvSpPr>
            <a:spLocks noGrp="1"/>
          </p:cNvSpPr>
          <p:nvPr>
            <p:ph type="body" sz="quarter" idx="11" hasCustomPrompt="1"/>
          </p:nvPr>
        </p:nvSpPr>
        <p:spPr>
          <a:xfrm>
            <a:off x="685800" y="1529107"/>
            <a:ext cx="7772400" cy="1530800"/>
          </a:xfrm>
          <a:prstGeom prst="rect">
            <a:avLst/>
          </a:prstGeom>
        </p:spPr>
        <p:txBody>
          <a:bodyPr vert="horz" lIns="0" tIns="0" rIns="0" bIns="0" anchor="b" anchorCtr="0">
            <a:normAutofit/>
          </a:bodyPr>
          <a:lstStyle>
            <a:lvl1pPr marL="0" indent="0" algn="ctr">
              <a:lnSpc>
                <a:spcPct val="100000"/>
              </a:lnSpc>
              <a:buNone/>
              <a:defRPr sz="3800" b="1" i="0" baseline="0">
                <a:latin typeface="Arial"/>
                <a:cs typeface="Arial"/>
              </a:defRPr>
            </a:lvl1pPr>
          </a:lstStyle>
          <a:p>
            <a:pPr lvl="0"/>
            <a:r>
              <a:rPr lang="en-US" dirty="0"/>
              <a:t>Title of Meeting </a:t>
            </a:r>
            <a:br>
              <a:rPr lang="en-US" dirty="0"/>
            </a:br>
            <a:r>
              <a:rPr lang="en-US" dirty="0"/>
              <a:t>or Conference</a:t>
            </a:r>
          </a:p>
        </p:txBody>
      </p:sp>
      <p:sp>
        <p:nvSpPr>
          <p:cNvPr id="13" name="Rectangle 12"/>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823" y="457704"/>
            <a:ext cx="1077010" cy="980797"/>
          </a:xfrm>
          <a:prstGeom prst="rect">
            <a:avLst/>
          </a:prstGeom>
        </p:spPr>
      </p:pic>
    </p:spTree>
    <p:extLst>
      <p:ext uri="{BB962C8B-B14F-4D97-AF65-F5344CB8AC3E}">
        <p14:creationId xmlns:p14="http://schemas.microsoft.com/office/powerpoint/2010/main" val="71511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1049401"/>
          </a:xfrm>
          <a:prstGeom prst="rect">
            <a:avLst/>
          </a:prstGeom>
        </p:spPr>
        <p:txBody>
          <a:bodyPr lIns="0" tIns="0" rIns="0" bIns="0" anchor="ctr" anchorCtr="0">
            <a:normAutofit/>
          </a:bodyPr>
          <a:lstStyle>
            <a:lvl1pPr algn="ctr">
              <a:defRPr sz="3200" b="1" i="0">
                <a:latin typeface="Arial"/>
                <a:cs typeface="Arial"/>
              </a:defRPr>
            </a:lvl1pPr>
          </a:lstStyle>
          <a:p>
            <a:r>
              <a:rPr lang="en-US" dirty="0"/>
              <a:t>Title of Slide</a:t>
            </a:r>
          </a:p>
        </p:txBody>
      </p:sp>
      <p:sp>
        <p:nvSpPr>
          <p:cNvPr id="3" name="Content Placeholder 2"/>
          <p:cNvSpPr>
            <a:spLocks noGrp="1"/>
          </p:cNvSpPr>
          <p:nvPr>
            <p:ph idx="1"/>
          </p:nvPr>
        </p:nvSpPr>
        <p:spPr>
          <a:xfrm>
            <a:off x="685800" y="1289230"/>
            <a:ext cx="7772400" cy="3394472"/>
          </a:xfrm>
          <a:prstGeom prst="rect">
            <a:avLst/>
          </a:prstGeom>
        </p:spPr>
        <p:txBody>
          <a:bodyPr lIns="0" tIns="0" rIns="0" bIns="0"/>
          <a:lstStyle>
            <a:lvl1pPr marL="342900" indent="-342900">
              <a:buClr>
                <a:srgbClr val="0E6EB0"/>
              </a:buClr>
              <a:buFont typeface="Wingdings" charset="2"/>
              <a:buChar char="§"/>
              <a:defRPr sz="2400">
                <a:latin typeface="Arial"/>
                <a:cs typeface="Arial"/>
              </a:defRPr>
            </a:lvl1pPr>
            <a:lvl2pPr marL="742950" indent="-285750">
              <a:buClr>
                <a:srgbClr val="0E6EB0"/>
              </a:buClr>
              <a:buFont typeface="Lucida Grande"/>
              <a:buChar char="-"/>
              <a:defRPr sz="2000">
                <a:latin typeface="Arial"/>
                <a:cs typeface="Arial"/>
              </a:defRPr>
            </a:lvl2pPr>
            <a:lvl3pPr marL="1143000" indent="-228600">
              <a:buClr>
                <a:srgbClr val="0E6EB0"/>
              </a:buClr>
              <a:buFont typeface="Arial"/>
              <a:buChar char="•"/>
              <a:defRPr sz="1800">
                <a:latin typeface="Arial"/>
                <a:cs typeface="Arial"/>
              </a:defRPr>
            </a:lvl3pPr>
            <a:lvl4pPr marL="1600200" indent="-228600">
              <a:buClr>
                <a:srgbClr val="0E6EB0"/>
              </a:buClr>
              <a:buFont typeface="Wingdings" charset="2"/>
              <a:buChar char="§"/>
              <a:defRPr sz="1600">
                <a:latin typeface="Arial"/>
                <a:cs typeface="Arial"/>
              </a:defRPr>
            </a:lvl4pPr>
            <a:lvl5pPr marL="2057400" indent="-228600">
              <a:buClr>
                <a:srgbClr val="0E6EB0"/>
              </a:buClr>
              <a:buFont typeface="Lucida Grande"/>
              <a:buChar cha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85800" y="1049402"/>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8574098" y="4777524"/>
            <a:ext cx="468105" cy="246221"/>
          </a:xfrm>
          <a:prstGeom prst="rect">
            <a:avLst/>
          </a:prstGeom>
          <a:noFill/>
        </p:spPr>
        <p:txBody>
          <a:bodyPr wrap="square" rtlCol="0">
            <a:spAutoFit/>
          </a:bodyPr>
          <a:lstStyle/>
          <a:p>
            <a:pPr algn="ctr"/>
            <a:fld id="{0AF4F3C3-18D1-D240-888D-04B797952BB1}" type="slidenum">
              <a:rPr lang="en-US" sz="1000" smtClean="0">
                <a:latin typeface="Arial"/>
              </a:rPr>
              <a:pPr algn="ctr"/>
              <a:t>‹#›</a:t>
            </a:fld>
            <a:endParaRPr lang="en-US" sz="1000" dirty="0">
              <a:latin typeface="Aria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6354" y="4804381"/>
            <a:ext cx="412896" cy="188579"/>
          </a:xfrm>
          <a:prstGeom prst="rect">
            <a:avLst/>
          </a:prstGeom>
        </p:spPr>
      </p:pic>
    </p:spTree>
    <p:extLst>
      <p:ext uri="{BB962C8B-B14F-4D97-AF65-F5344CB8AC3E}">
        <p14:creationId xmlns:p14="http://schemas.microsoft.com/office/powerpoint/2010/main" val="78922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Logo">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85800" y="0"/>
            <a:ext cx="7772400" cy="1049401"/>
          </a:xfrm>
          <a:prstGeom prst="rect">
            <a:avLst/>
          </a:prstGeom>
        </p:spPr>
        <p:txBody>
          <a:bodyPr lIns="0" tIns="0" rIns="0" bIns="0" anchor="ctr" anchorCtr="0">
            <a:normAutofit/>
          </a:bodyPr>
          <a:lstStyle>
            <a:lvl1pPr algn="ctr">
              <a:defRPr sz="3200" b="1" i="0">
                <a:latin typeface="Arial"/>
                <a:cs typeface="Arial"/>
              </a:defRPr>
            </a:lvl1pPr>
          </a:lstStyle>
          <a:p>
            <a:r>
              <a:rPr lang="en-US" dirty="0"/>
              <a:t>Title of Slide</a:t>
            </a:r>
          </a:p>
        </p:txBody>
      </p:sp>
      <p:cxnSp>
        <p:nvCxnSpPr>
          <p:cNvPr id="8" name="Straight Connector 7"/>
          <p:cNvCxnSpPr/>
          <p:nvPr userDrawn="1"/>
        </p:nvCxnSpPr>
        <p:spPr>
          <a:xfrm>
            <a:off x="685800" y="1049402"/>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85800" y="1289230"/>
            <a:ext cx="7772400" cy="3394472"/>
          </a:xfrm>
          <a:prstGeom prst="rect">
            <a:avLst/>
          </a:prstGeom>
        </p:spPr>
        <p:txBody>
          <a:bodyPr lIns="0" tIns="0" rIns="0" bIns="0"/>
          <a:lstStyle>
            <a:lvl1pPr marL="342900" indent="-342900">
              <a:buClr>
                <a:srgbClr val="0E6EB0"/>
              </a:buClr>
              <a:buFont typeface="Wingdings" charset="2"/>
              <a:buChar char="§"/>
              <a:defRPr sz="2400">
                <a:latin typeface="Arial"/>
                <a:cs typeface="Arial"/>
              </a:defRPr>
            </a:lvl1pPr>
            <a:lvl2pPr marL="742950" indent="-285750">
              <a:buClr>
                <a:srgbClr val="0E6EB0"/>
              </a:buClr>
              <a:buFont typeface="Lucida Grande"/>
              <a:buChar char="-"/>
              <a:defRPr sz="2000">
                <a:latin typeface="Arial"/>
                <a:cs typeface="Arial"/>
              </a:defRPr>
            </a:lvl2pPr>
            <a:lvl3pPr marL="1143000" indent="-228600">
              <a:buClr>
                <a:srgbClr val="0E6EB0"/>
              </a:buClr>
              <a:buFont typeface="Arial"/>
              <a:buChar char="•"/>
              <a:defRPr sz="1800">
                <a:latin typeface="Arial"/>
                <a:cs typeface="Arial"/>
              </a:defRPr>
            </a:lvl3pPr>
            <a:lvl4pPr marL="1600200" indent="-228600">
              <a:buClr>
                <a:srgbClr val="0E6EB0"/>
              </a:buClr>
              <a:buFont typeface="Wingdings" charset="2"/>
              <a:buChar char="§"/>
              <a:defRPr sz="1600">
                <a:latin typeface="Arial"/>
                <a:cs typeface="Arial"/>
              </a:defRPr>
            </a:lvl4pPr>
            <a:lvl5pPr marL="2057400" indent="-228600">
              <a:buClr>
                <a:srgbClr val="0E6EB0"/>
              </a:buClr>
              <a:buFont typeface="Lucida Grande"/>
              <a:buChar cha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8574098" y="4777524"/>
            <a:ext cx="468105" cy="246221"/>
          </a:xfrm>
          <a:prstGeom prst="rect">
            <a:avLst/>
          </a:prstGeom>
          <a:noFill/>
        </p:spPr>
        <p:txBody>
          <a:bodyPr wrap="square" rtlCol="0">
            <a:spAutoFit/>
          </a:bodyPr>
          <a:lstStyle/>
          <a:p>
            <a:pPr algn="ctr"/>
            <a:fld id="{0AF4F3C3-18D1-D240-888D-04B797952BB1}" type="slidenum">
              <a:rPr lang="en-US" sz="1000" smtClean="0">
                <a:latin typeface="Arial"/>
              </a:rPr>
              <a:pPr algn="ctr"/>
              <a:t>‹#›</a:t>
            </a:fld>
            <a:endParaRPr lang="en-US" sz="1000" dirty="0">
              <a:latin typeface="Arial"/>
            </a:endParaRPr>
          </a:p>
        </p:txBody>
      </p:sp>
    </p:spTree>
    <p:extLst>
      <p:ext uri="{BB962C8B-B14F-4D97-AF65-F5344CB8AC3E}">
        <p14:creationId xmlns:p14="http://schemas.microsoft.com/office/powerpoint/2010/main" val="89714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Graphic">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85800" y="0"/>
            <a:ext cx="7772400" cy="1049401"/>
          </a:xfrm>
          <a:prstGeom prst="rect">
            <a:avLst/>
          </a:prstGeom>
        </p:spPr>
        <p:txBody>
          <a:bodyPr lIns="0" tIns="0" rIns="0" bIns="0" anchor="ctr" anchorCtr="0">
            <a:normAutofit/>
          </a:bodyPr>
          <a:lstStyle>
            <a:lvl1pPr algn="ctr">
              <a:defRPr sz="3200" b="1" i="0">
                <a:latin typeface="Arial"/>
                <a:cs typeface="Arial"/>
              </a:defRPr>
            </a:lvl1pPr>
          </a:lstStyle>
          <a:p>
            <a:r>
              <a:rPr lang="en-US" dirty="0"/>
              <a:t>Title of Slide</a:t>
            </a:r>
          </a:p>
        </p:txBody>
      </p:sp>
      <p:sp>
        <p:nvSpPr>
          <p:cNvPr id="5" name="Picture Placeholder 7"/>
          <p:cNvSpPr>
            <a:spLocks noGrp="1"/>
          </p:cNvSpPr>
          <p:nvPr>
            <p:ph type="pic" sz="quarter" idx="10"/>
          </p:nvPr>
        </p:nvSpPr>
        <p:spPr>
          <a:xfrm>
            <a:off x="685800" y="1291338"/>
            <a:ext cx="7772400" cy="2909470"/>
          </a:xfrm>
          <a:prstGeom prst="rect">
            <a:avLst/>
          </a:prstGeom>
        </p:spPr>
        <p:txBody>
          <a:bodyPr vert="horz"/>
          <a:lstStyle>
            <a:lvl1pPr marL="0" indent="0">
              <a:buNone/>
              <a:defRPr>
                <a:latin typeface="Arial"/>
              </a:defRPr>
            </a:lvl1pPr>
          </a:lstStyle>
          <a:p>
            <a:endParaRPr lang="en-US" dirty="0"/>
          </a:p>
        </p:txBody>
      </p:sp>
      <p:sp>
        <p:nvSpPr>
          <p:cNvPr id="7" name="Text Placeholder 6"/>
          <p:cNvSpPr>
            <a:spLocks noGrp="1"/>
          </p:cNvSpPr>
          <p:nvPr>
            <p:ph type="body" sz="quarter" idx="11" hasCustomPrompt="1"/>
          </p:nvPr>
        </p:nvSpPr>
        <p:spPr>
          <a:xfrm>
            <a:off x="685800" y="4364832"/>
            <a:ext cx="7772400" cy="320279"/>
          </a:xfrm>
          <a:prstGeom prst="rect">
            <a:avLst/>
          </a:prstGeom>
        </p:spPr>
        <p:txBody>
          <a:bodyPr vert="horz" anchor="ctr"/>
          <a:lstStyle>
            <a:lvl1pPr marL="0" indent="0">
              <a:buNone/>
              <a:defRPr sz="800">
                <a:latin typeface="Arial"/>
                <a:cs typeface="Arial"/>
              </a:defRPr>
            </a:lvl1pPr>
          </a:lstStyle>
          <a:p>
            <a:pPr lvl="0"/>
            <a:r>
              <a:rPr lang="en-US" dirty="0"/>
              <a:t>Source Text</a:t>
            </a:r>
          </a:p>
        </p:txBody>
      </p:sp>
      <p:cxnSp>
        <p:nvCxnSpPr>
          <p:cNvPr id="9" name="Straight Connector 8"/>
          <p:cNvCxnSpPr/>
          <p:nvPr userDrawn="1"/>
        </p:nvCxnSpPr>
        <p:spPr>
          <a:xfrm>
            <a:off x="685800" y="1049402"/>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8574098" y="4777524"/>
            <a:ext cx="468105" cy="246221"/>
          </a:xfrm>
          <a:prstGeom prst="rect">
            <a:avLst/>
          </a:prstGeom>
          <a:noFill/>
        </p:spPr>
        <p:txBody>
          <a:bodyPr wrap="square" rtlCol="0">
            <a:spAutoFit/>
          </a:bodyPr>
          <a:lstStyle/>
          <a:p>
            <a:pPr algn="ctr"/>
            <a:fld id="{0AF4F3C3-18D1-D240-888D-04B797952BB1}" type="slidenum">
              <a:rPr lang="en-US" sz="1000" smtClean="0">
                <a:latin typeface="Arial"/>
              </a:rPr>
              <a:pPr algn="ctr"/>
              <a:t>‹#›</a:t>
            </a:fld>
            <a:endParaRPr lang="en-US" sz="1000" dirty="0">
              <a:latin typeface="Aria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6354" y="4804381"/>
            <a:ext cx="412896" cy="188579"/>
          </a:xfrm>
          <a:prstGeom prst="rect">
            <a:avLst/>
          </a:prstGeom>
        </p:spPr>
      </p:pic>
    </p:spTree>
    <p:extLst>
      <p:ext uri="{BB962C8B-B14F-4D97-AF65-F5344CB8AC3E}">
        <p14:creationId xmlns:p14="http://schemas.microsoft.com/office/powerpoint/2010/main" val="419757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rgbClr val="0E6EB0"/>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685800" y="3062444"/>
            <a:ext cx="7772400" cy="1034653"/>
          </a:xfrm>
          <a:prstGeom prst="rect">
            <a:avLst/>
          </a:prstGeom>
        </p:spPr>
        <p:txBody>
          <a:bodyPr vert="horz"/>
          <a:lstStyle>
            <a:lvl1pPr marL="0" indent="0" algn="ctr">
              <a:lnSpc>
                <a:spcPct val="90000"/>
              </a:lnSpc>
              <a:buNone/>
              <a:defRPr sz="1600" b="0">
                <a:solidFill>
                  <a:schemeClr val="bg1"/>
                </a:solidFill>
                <a:latin typeface="Arial"/>
                <a:cs typeface="Arial"/>
              </a:defRPr>
            </a:lvl1pPr>
          </a:lstStyle>
          <a:p>
            <a:pPr marL="0" indent="0" algn="ctr">
              <a:lnSpc>
                <a:spcPct val="90000"/>
              </a:lnSpc>
              <a:buNone/>
            </a:pPr>
            <a:r>
              <a:rPr lang="en-US" sz="1600" b="1" dirty="0">
                <a:latin typeface="Arial"/>
                <a:cs typeface="Arial"/>
              </a:rPr>
              <a:t>Event Information</a:t>
            </a:r>
            <a:endParaRPr lang="en-US" sz="1400" dirty="0">
              <a:latin typeface="Arial"/>
              <a:cs typeface="Arial"/>
            </a:endParaRPr>
          </a:p>
        </p:txBody>
      </p:sp>
      <p:sp>
        <p:nvSpPr>
          <p:cNvPr id="7" name="Rectangle 6"/>
          <p:cNvSpPr/>
          <p:nvPr userDrawn="1"/>
        </p:nvSpPr>
        <p:spPr>
          <a:xfrm>
            <a:off x="0" y="4891792"/>
            <a:ext cx="9144000" cy="2517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cxnSp>
        <p:nvCxnSpPr>
          <p:cNvPr id="11" name="Straight Connector 10"/>
          <p:cNvCxnSpPr/>
          <p:nvPr userDrawn="1"/>
        </p:nvCxnSpPr>
        <p:spPr>
          <a:xfrm>
            <a:off x="685800" y="2887295"/>
            <a:ext cx="777240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 Placeholder 7"/>
          <p:cNvSpPr>
            <a:spLocks noGrp="1"/>
          </p:cNvSpPr>
          <p:nvPr>
            <p:ph type="body" sz="quarter" idx="11" hasCustomPrompt="1"/>
          </p:nvPr>
        </p:nvSpPr>
        <p:spPr>
          <a:xfrm>
            <a:off x="685800" y="1145278"/>
            <a:ext cx="7772400" cy="1530800"/>
          </a:xfrm>
          <a:prstGeom prst="rect">
            <a:avLst/>
          </a:prstGeom>
        </p:spPr>
        <p:txBody>
          <a:bodyPr vert="horz" lIns="0" tIns="0" rIns="0" bIns="0" anchor="b" anchorCtr="0">
            <a:normAutofit/>
          </a:bodyPr>
          <a:lstStyle>
            <a:lvl1pPr marL="0" indent="0" algn="ctr">
              <a:lnSpc>
                <a:spcPct val="100000"/>
              </a:lnSpc>
              <a:buNone/>
              <a:defRPr sz="4200" b="1" i="0" baseline="0">
                <a:solidFill>
                  <a:schemeClr val="bg1"/>
                </a:solidFill>
                <a:latin typeface="Arial"/>
                <a:cs typeface="Arial"/>
              </a:defRPr>
            </a:lvl1pPr>
          </a:lstStyle>
          <a:p>
            <a:pPr lvl="0"/>
            <a:r>
              <a:rPr lang="en-US" dirty="0"/>
              <a:t>Section Slide Title </a:t>
            </a:r>
            <a:br>
              <a:rPr lang="en-US" dirty="0"/>
            </a:br>
            <a:r>
              <a:rPr lang="en-US" dirty="0"/>
              <a:t>on Two Lines</a:t>
            </a:r>
          </a:p>
        </p:txBody>
      </p:sp>
    </p:spTree>
    <p:extLst>
      <p:ext uri="{BB962C8B-B14F-4D97-AF65-F5344CB8AC3E}">
        <p14:creationId xmlns:p14="http://schemas.microsoft.com/office/powerpoint/2010/main" val="252346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685800" y="3041120"/>
            <a:ext cx="7772400" cy="1034653"/>
          </a:xfrm>
          <a:prstGeom prst="rect">
            <a:avLst/>
          </a:prstGeom>
        </p:spPr>
        <p:txBody>
          <a:bodyPr vert="horz"/>
          <a:lstStyle>
            <a:lvl1pPr marL="0" indent="0" algn="ctr">
              <a:lnSpc>
                <a:spcPct val="90000"/>
              </a:lnSpc>
              <a:buNone/>
              <a:defRPr sz="1600" b="0">
                <a:latin typeface="Arial"/>
                <a:cs typeface="Arial"/>
              </a:defRPr>
            </a:lvl1pPr>
          </a:lstStyle>
          <a:p>
            <a:pPr marL="0" indent="0" algn="ctr">
              <a:lnSpc>
                <a:spcPct val="90000"/>
              </a:lnSpc>
              <a:buNone/>
            </a:pPr>
            <a:r>
              <a:rPr lang="en-US" sz="1600" b="1" dirty="0">
                <a:latin typeface="Arial"/>
                <a:cs typeface="Arial"/>
              </a:rPr>
              <a:t>Event Information</a:t>
            </a:r>
            <a:endParaRPr lang="en-US" sz="1400" dirty="0">
              <a:latin typeface="Arial"/>
              <a:cs typeface="Arial"/>
            </a:endParaRPr>
          </a:p>
        </p:txBody>
      </p:sp>
      <p:sp>
        <p:nvSpPr>
          <p:cNvPr id="8" name="Text Placeholder 7"/>
          <p:cNvSpPr>
            <a:spLocks noGrp="1"/>
          </p:cNvSpPr>
          <p:nvPr>
            <p:ph type="body" sz="quarter" idx="11" hasCustomPrompt="1"/>
          </p:nvPr>
        </p:nvSpPr>
        <p:spPr>
          <a:xfrm>
            <a:off x="685800" y="1145278"/>
            <a:ext cx="7772400" cy="1530800"/>
          </a:xfrm>
          <a:prstGeom prst="rect">
            <a:avLst/>
          </a:prstGeom>
        </p:spPr>
        <p:txBody>
          <a:bodyPr vert="horz" lIns="0" tIns="0" rIns="0" bIns="0" anchor="b" anchorCtr="0">
            <a:normAutofit/>
          </a:bodyPr>
          <a:lstStyle>
            <a:lvl1pPr marL="0" indent="0" algn="ctr">
              <a:lnSpc>
                <a:spcPct val="100000"/>
              </a:lnSpc>
              <a:buNone/>
              <a:defRPr sz="4200" b="1" i="0" baseline="0">
                <a:latin typeface="Arial"/>
                <a:cs typeface="Arial"/>
              </a:defRPr>
            </a:lvl1pPr>
          </a:lstStyle>
          <a:p>
            <a:pPr lvl="0"/>
            <a:r>
              <a:rPr lang="en-US" dirty="0"/>
              <a:t>Section Slide Title </a:t>
            </a:r>
            <a:br>
              <a:rPr lang="en-US" dirty="0"/>
            </a:br>
            <a:r>
              <a:rPr lang="en-US" dirty="0"/>
              <a:t>on Two Lines</a:t>
            </a:r>
          </a:p>
        </p:txBody>
      </p:sp>
      <p:sp>
        <p:nvSpPr>
          <p:cNvPr id="4" name="Rectangle 3"/>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cxnSp>
        <p:nvCxnSpPr>
          <p:cNvPr id="5" name="Straight Connector 4"/>
          <p:cNvCxnSpPr/>
          <p:nvPr userDrawn="1"/>
        </p:nvCxnSpPr>
        <p:spPr>
          <a:xfrm>
            <a:off x="685800" y="2887295"/>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41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extBox 3"/>
          <p:cNvSpPr txBox="1"/>
          <p:nvPr userDrawn="1"/>
        </p:nvSpPr>
        <p:spPr>
          <a:xfrm>
            <a:off x="8574098" y="4777524"/>
            <a:ext cx="468105" cy="246221"/>
          </a:xfrm>
          <a:prstGeom prst="rect">
            <a:avLst/>
          </a:prstGeom>
          <a:noFill/>
        </p:spPr>
        <p:txBody>
          <a:bodyPr wrap="square" rtlCol="0">
            <a:spAutoFit/>
          </a:bodyPr>
          <a:lstStyle/>
          <a:p>
            <a:pPr algn="ctr"/>
            <a:fld id="{0AF4F3C3-18D1-D240-888D-04B797952BB1}" type="slidenum">
              <a:rPr lang="en-US" sz="1000" smtClean="0">
                <a:latin typeface="Arial"/>
              </a:rPr>
              <a:pPr algn="ctr"/>
              <a:t>‹#›</a:t>
            </a:fld>
            <a:endParaRPr lang="en-US" sz="1000" dirty="0">
              <a:latin typeface="Aria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6354" y="4804381"/>
            <a:ext cx="412896" cy="188579"/>
          </a:xfrm>
          <a:prstGeom prst="rect">
            <a:avLst/>
          </a:prstGeom>
        </p:spPr>
      </p:pic>
    </p:spTree>
    <p:extLst>
      <p:ext uri="{BB962C8B-B14F-4D97-AF65-F5344CB8AC3E}">
        <p14:creationId xmlns:p14="http://schemas.microsoft.com/office/powerpoint/2010/main" val="183873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EI Description Slide">
    <p:spTree>
      <p:nvGrpSpPr>
        <p:cNvPr id="1" name=""/>
        <p:cNvGrpSpPr/>
        <p:nvPr/>
      </p:nvGrpSpPr>
      <p:grpSpPr>
        <a:xfrm>
          <a:off x="0" y="0"/>
          <a:ext cx="0" cy="0"/>
          <a:chOff x="0" y="0"/>
          <a:chExt cx="0" cy="0"/>
        </a:xfrm>
      </p:grpSpPr>
      <p:sp>
        <p:nvSpPr>
          <p:cNvPr id="5" name="Rectangle 4"/>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334" y="4117166"/>
            <a:ext cx="2928222" cy="540465"/>
          </a:xfrm>
          <a:prstGeom prst="rect">
            <a:avLst/>
          </a:prstGeom>
        </p:spPr>
      </p:pic>
      <p:sp>
        <p:nvSpPr>
          <p:cNvPr id="6" name="TextBox 5"/>
          <p:cNvSpPr txBox="1"/>
          <p:nvPr userDrawn="1"/>
        </p:nvSpPr>
        <p:spPr>
          <a:xfrm>
            <a:off x="461854" y="516086"/>
            <a:ext cx="4877281" cy="3046987"/>
          </a:xfrm>
          <a:prstGeom prst="rect">
            <a:avLst/>
          </a:prstGeom>
          <a:noFill/>
        </p:spPr>
        <p:txBody>
          <a:bodyPr wrap="square" rtlCol="0">
            <a:spAutoFit/>
          </a:bodyPr>
          <a:lstStyle/>
          <a:p>
            <a:pPr algn="l"/>
            <a:r>
              <a:rPr lang="en-US" sz="1200" kern="1200" spc="-20" dirty="0">
                <a:solidFill>
                  <a:schemeClr val="tx1"/>
                </a:solidFill>
                <a:latin typeface="Arial"/>
                <a:ea typeface="+mn-ea"/>
                <a:cs typeface="Arial"/>
              </a:rPr>
              <a:t>The </a:t>
            </a:r>
            <a:r>
              <a:rPr lang="en-US" sz="1200" b="1" kern="1200" spc="-20" dirty="0">
                <a:solidFill>
                  <a:schemeClr val="tx1"/>
                </a:solidFill>
                <a:latin typeface="Arial"/>
                <a:ea typeface="+mn-ea"/>
                <a:cs typeface="Arial"/>
              </a:rPr>
              <a:t>Edison Electric Institute</a:t>
            </a:r>
            <a:r>
              <a:rPr lang="en-US" sz="1200" b="0" kern="1200" spc="-20" dirty="0">
                <a:solidFill>
                  <a:schemeClr val="tx1"/>
                </a:solidFill>
                <a:latin typeface="Arial"/>
                <a:ea typeface="+mn-ea"/>
                <a:cs typeface="Arial"/>
              </a:rPr>
              <a:t> (EEI) is the association that represents </a:t>
            </a:r>
            <a:r>
              <a:rPr lang="en-US" sz="1200" b="0" kern="1200" dirty="0">
                <a:solidFill>
                  <a:schemeClr val="tx1"/>
                </a:solidFill>
                <a:latin typeface="Arial"/>
                <a:ea typeface="+mn-ea"/>
                <a:cs typeface="Arial"/>
              </a:rPr>
              <a:t>all U.S. investor-owned electric companies. Our members provide electricity for about 220 million Americans, and operate in all 50 states and the District of Columbia. As a whole, the electric power industry supports more than 7 million jobs in communities across the United States. </a:t>
            </a:r>
          </a:p>
          <a:p>
            <a:pPr algn="l"/>
            <a:r>
              <a:rPr lang="sk-SK" sz="1200" b="0" kern="1200" dirty="0">
                <a:solidFill>
                  <a:schemeClr val="tx1"/>
                </a:solidFill>
                <a:latin typeface="Arial"/>
                <a:ea typeface="+mn-ea"/>
                <a:cs typeface="Arial"/>
              </a:rPr>
              <a:t> </a:t>
            </a:r>
          </a:p>
          <a:p>
            <a:pPr algn="l"/>
            <a:r>
              <a:rPr lang="sk-SK" sz="1200" b="0" kern="1200" dirty="0">
                <a:solidFill>
                  <a:schemeClr val="tx1"/>
                </a:solidFill>
                <a:latin typeface="Arial"/>
                <a:ea typeface="+mn-ea"/>
                <a:cs typeface="Arial"/>
              </a:rPr>
              <a:t>In addition to our U.S. members, EEI has more than 60 international electric companies, with operations in more than 90 countries, as International Members, and hundreds of industry suppliers and related organizations as Associate Members.</a:t>
            </a:r>
          </a:p>
          <a:p>
            <a:pPr algn="l"/>
            <a:r>
              <a:rPr lang="sk-SK" sz="1200" b="0" kern="1200" dirty="0">
                <a:solidFill>
                  <a:schemeClr val="tx1"/>
                </a:solidFill>
                <a:latin typeface="Arial"/>
                <a:ea typeface="+mn-ea"/>
                <a:cs typeface="Arial"/>
              </a:rPr>
              <a:t> </a:t>
            </a:r>
          </a:p>
          <a:p>
            <a:pPr algn="l"/>
            <a:r>
              <a:rPr lang="sk-SK" sz="1200" b="0" kern="1200" dirty="0">
                <a:solidFill>
                  <a:schemeClr val="tx1"/>
                </a:solidFill>
                <a:latin typeface="Arial"/>
                <a:ea typeface="+mn-ea"/>
                <a:cs typeface="Arial"/>
              </a:rPr>
              <a:t>Organized in 1933, EEI provides public policy leadership, strategic business intelligence, and essential conferences and forums.</a:t>
            </a:r>
          </a:p>
          <a:p>
            <a:pPr algn="l"/>
            <a:endParaRPr lang="sk-SK" sz="1200" b="0" i="0" kern="1200" dirty="0">
              <a:solidFill>
                <a:schemeClr val="tx1"/>
              </a:solidFill>
              <a:latin typeface="Arial"/>
              <a:ea typeface="+mn-ea"/>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For more information, visit our Web site at www.eei.org. </a:t>
            </a:r>
          </a:p>
        </p:txBody>
      </p:sp>
    </p:spTree>
    <p:extLst>
      <p:ext uri="{BB962C8B-B14F-4D97-AF65-F5344CB8AC3E}">
        <p14:creationId xmlns:p14="http://schemas.microsoft.com/office/powerpoint/2010/main" val="253747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799946"/>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63" r:id="rId4"/>
    <p:sldLayoutId id="2147483664" r:id="rId5"/>
    <p:sldLayoutId id="2147483665" r:id="rId6"/>
    <p:sldLayoutId id="2147483666" r:id="rId7"/>
    <p:sldLayoutId id="214748366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em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ncdc.noaa.gov/bill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tiff"/><Relationship Id="rId4" Type="http://schemas.openxmlformats.org/officeDocument/2006/relationships/hyperlink" Target="https://www.ncdc.noaa.gov/bill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tiff"/><Relationship Id="rId4" Type="http://schemas.openxmlformats.org/officeDocument/2006/relationships/hyperlink" Target="https://www.ncdc.noaa.gov/bill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nsurance.ca.gov/0400-news/0100-press-releases/2018/upload/nr002-2018AvailabilityandAffordabilityofWildfireCoverage.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685800" y="3509818"/>
            <a:ext cx="7772400" cy="949785"/>
          </a:xfrm>
          <a:prstGeom prst="rect">
            <a:avLst/>
          </a:prstGeom>
        </p:spPr>
        <p:txBody>
          <a:bodyPr>
            <a:noAutofit/>
          </a:bodyPr>
          <a:lstStyle/>
          <a:p>
            <a:pPr algn="ctr">
              <a:lnSpc>
                <a:spcPct val="90000"/>
              </a:lnSpc>
            </a:pPr>
            <a:r>
              <a:rPr lang="en-US" sz="1800" dirty="0">
                <a:latin typeface="+mj-lt"/>
              </a:rPr>
              <a:t>Chris Eisenbrey</a:t>
            </a:r>
          </a:p>
          <a:p>
            <a:pPr algn="ctr">
              <a:lnSpc>
                <a:spcPct val="90000"/>
              </a:lnSpc>
            </a:pPr>
            <a:r>
              <a:rPr lang="en-US" sz="1800" dirty="0">
                <a:latin typeface="+mj-lt"/>
              </a:rPr>
              <a:t>Senior Director, Preparedness &amp; Recovery Policy</a:t>
            </a:r>
          </a:p>
          <a:p>
            <a:pPr algn="ctr">
              <a:lnSpc>
                <a:spcPct val="90000"/>
              </a:lnSpc>
            </a:pPr>
            <a:r>
              <a:rPr lang="en-US" sz="1800" dirty="0">
                <a:latin typeface="+mj-lt"/>
              </a:rPr>
              <a:t>Edison Electric Institute (EEI)</a:t>
            </a:r>
          </a:p>
        </p:txBody>
      </p:sp>
      <p:sp>
        <p:nvSpPr>
          <p:cNvPr id="5" name="Text Placeholder 4"/>
          <p:cNvSpPr>
            <a:spLocks noGrp="1"/>
          </p:cNvSpPr>
          <p:nvPr>
            <p:ph type="body" sz="quarter" idx="11"/>
          </p:nvPr>
        </p:nvSpPr>
        <p:spPr>
          <a:xfrm>
            <a:off x="685800" y="1632857"/>
            <a:ext cx="7772400" cy="1531256"/>
          </a:xfrm>
        </p:spPr>
        <p:txBody>
          <a:bodyPr>
            <a:normAutofit/>
          </a:bodyPr>
          <a:lstStyle/>
          <a:p>
            <a:r>
              <a:rPr lang="en-US" dirty="0"/>
              <a:t>EEI’s Wildfire Initiative </a:t>
            </a:r>
          </a:p>
          <a:p>
            <a:r>
              <a:rPr lang="en-US" sz="1700" dirty="0"/>
              <a:t>California Utilities Emergency Association (CUEA)</a:t>
            </a:r>
          </a:p>
        </p:txBody>
      </p:sp>
    </p:spTree>
    <p:extLst>
      <p:ext uri="{BB962C8B-B14F-4D97-AF65-F5344CB8AC3E}">
        <p14:creationId xmlns:p14="http://schemas.microsoft.com/office/powerpoint/2010/main" val="140319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oAutofit/>
          </a:bodyPr>
          <a:lstStyle/>
          <a:p>
            <a:r>
              <a:rPr lang="en-US" dirty="0"/>
              <a:t>What is EEI Doing to Implement the Two-Part Industry Strategy?</a:t>
            </a:r>
          </a:p>
        </p:txBody>
      </p:sp>
      <p:sp>
        <p:nvSpPr>
          <p:cNvPr id="5" name="Content Placeholder 4"/>
          <p:cNvSpPr>
            <a:spLocks noGrp="1"/>
          </p:cNvSpPr>
          <p:nvPr>
            <p:ph idx="1"/>
          </p:nvPr>
        </p:nvSpPr>
        <p:spPr>
          <a:xfrm>
            <a:off x="685800" y="1294228"/>
            <a:ext cx="7772400" cy="3389474"/>
          </a:xfrm>
          <a:prstGeom prst="rect">
            <a:avLst/>
          </a:prstGeom>
        </p:spPr>
        <p:txBody>
          <a:bodyPr/>
          <a:lstStyle/>
          <a:p>
            <a:pPr marL="285750" indent="-285750">
              <a:buFont typeface="Wingdings" panose="05000000000000000000" pitchFamily="2" charset="2"/>
              <a:buChar char="§"/>
            </a:pPr>
            <a:r>
              <a:rPr lang="en-US" sz="2600" dirty="0">
                <a:latin typeface="+mj-lt"/>
              </a:rPr>
              <a:t>Legal and Liability</a:t>
            </a:r>
          </a:p>
          <a:p>
            <a:pPr marL="285750" indent="-285750">
              <a:buFont typeface="Wingdings" panose="05000000000000000000" pitchFamily="2" charset="2"/>
              <a:buChar char="§"/>
            </a:pPr>
            <a:r>
              <a:rPr lang="en-US" sz="2600" dirty="0">
                <a:latin typeface="+mj-lt"/>
              </a:rPr>
              <a:t>Regulatory</a:t>
            </a:r>
          </a:p>
          <a:p>
            <a:pPr marL="285750" indent="-285750">
              <a:buFont typeface="Wingdings" panose="05000000000000000000" pitchFamily="2" charset="2"/>
              <a:buChar char="§"/>
            </a:pPr>
            <a:r>
              <a:rPr lang="en-US" sz="2600" dirty="0">
                <a:latin typeface="+mj-lt"/>
              </a:rPr>
              <a:t>The Administration and U.S. Congress</a:t>
            </a:r>
          </a:p>
          <a:p>
            <a:pPr marL="285750" indent="-285750">
              <a:buFont typeface="Wingdings" panose="05000000000000000000" pitchFamily="2" charset="2"/>
              <a:buChar char="§"/>
            </a:pPr>
            <a:r>
              <a:rPr lang="en-US" sz="2600" dirty="0">
                <a:latin typeface="+mj-lt"/>
              </a:rPr>
              <a:t>Public-Private Partnerships</a:t>
            </a:r>
          </a:p>
          <a:p>
            <a:pPr marL="285750" indent="-285750">
              <a:buFont typeface="Wingdings" panose="05000000000000000000" pitchFamily="2" charset="2"/>
              <a:buChar char="§"/>
            </a:pPr>
            <a:r>
              <a:rPr lang="en-US" sz="2600" dirty="0">
                <a:latin typeface="+mj-lt"/>
              </a:rPr>
              <a:t>Mutual Assistance</a:t>
            </a:r>
          </a:p>
          <a:p>
            <a:pPr marL="285750" indent="-285750">
              <a:buFont typeface="Wingdings" panose="05000000000000000000" pitchFamily="2" charset="2"/>
              <a:buChar char="§"/>
            </a:pPr>
            <a:r>
              <a:rPr lang="en-US" sz="2600" dirty="0">
                <a:latin typeface="+mj-lt"/>
              </a:rPr>
              <a:t>EEI Member Company Wildfire “Toolkit”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sz="1800" dirty="0"/>
          </a:p>
        </p:txBody>
      </p:sp>
    </p:spTree>
    <p:extLst>
      <p:ext uri="{BB962C8B-B14F-4D97-AF65-F5344CB8AC3E}">
        <p14:creationId xmlns:p14="http://schemas.microsoft.com/office/powerpoint/2010/main" val="283101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A680-FA81-4E29-B930-39A872FC596A}"/>
              </a:ext>
            </a:extLst>
          </p:cNvPr>
          <p:cNvSpPr>
            <a:spLocks noGrp="1"/>
          </p:cNvSpPr>
          <p:nvPr>
            <p:ph type="title"/>
          </p:nvPr>
        </p:nvSpPr>
        <p:spPr/>
        <p:txBody>
          <a:bodyPr/>
          <a:lstStyle/>
          <a:p>
            <a:r>
              <a:rPr lang="en-US" dirty="0"/>
              <a:t>Increased Risk + Larger Losses:</a:t>
            </a:r>
            <a:br>
              <a:rPr lang="en-US" dirty="0"/>
            </a:br>
            <a:r>
              <a:rPr lang="en-US" dirty="0"/>
              <a:t>Who Pays?</a:t>
            </a:r>
          </a:p>
        </p:txBody>
      </p:sp>
      <p:graphicFrame>
        <p:nvGraphicFramePr>
          <p:cNvPr id="8" name="Content Placeholder 7">
            <a:extLst>
              <a:ext uri="{FF2B5EF4-FFF2-40B4-BE49-F238E27FC236}">
                <a16:creationId xmlns:a16="http://schemas.microsoft.com/office/drawing/2014/main" id="{A4DD2039-977F-4C98-8B64-4FA7AA59F41C}"/>
              </a:ext>
            </a:extLst>
          </p:cNvPr>
          <p:cNvGraphicFramePr>
            <a:graphicFrameLocks noGrp="1"/>
          </p:cNvGraphicFramePr>
          <p:nvPr>
            <p:ph idx="1"/>
            <p:extLst>
              <p:ext uri="{D42A27DB-BD31-4B8C-83A1-F6EECF244321}">
                <p14:modId xmlns:p14="http://schemas.microsoft.com/office/powerpoint/2010/main" val="1010032343"/>
              </p:ext>
            </p:extLst>
          </p:nvPr>
        </p:nvGraphicFramePr>
        <p:xfrm>
          <a:off x="685800" y="1289050"/>
          <a:ext cx="77724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90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F423-E81E-4EAA-855B-7A3EB03ADE9A}"/>
              </a:ext>
            </a:extLst>
          </p:cNvPr>
          <p:cNvSpPr>
            <a:spLocks noGrp="1"/>
          </p:cNvSpPr>
          <p:nvPr>
            <p:ph type="title"/>
          </p:nvPr>
        </p:nvSpPr>
        <p:spPr/>
        <p:txBody>
          <a:bodyPr>
            <a:normAutofit/>
          </a:bodyPr>
          <a:lstStyle/>
          <a:p>
            <a:r>
              <a:rPr lang="en-US" sz="2800" dirty="0"/>
              <a:t>EEI is Working on Regulatory Approaches to:</a:t>
            </a:r>
          </a:p>
        </p:txBody>
      </p:sp>
      <p:sp>
        <p:nvSpPr>
          <p:cNvPr id="3" name="Content Placeholder 2">
            <a:extLst>
              <a:ext uri="{FF2B5EF4-FFF2-40B4-BE49-F238E27FC236}">
                <a16:creationId xmlns:a16="http://schemas.microsoft.com/office/drawing/2014/main" id="{DC1D2099-EB81-4EA3-8FC2-5164CA0D37D4}"/>
              </a:ext>
            </a:extLst>
          </p:cNvPr>
          <p:cNvSpPr>
            <a:spLocks noGrp="1"/>
          </p:cNvSpPr>
          <p:nvPr>
            <p:ph idx="1"/>
          </p:nvPr>
        </p:nvSpPr>
        <p:spPr>
          <a:xfrm>
            <a:off x="275506" y="1108814"/>
            <a:ext cx="3886200" cy="1803570"/>
          </a:xfrm>
        </p:spPr>
        <p:txBody>
          <a:bodyPr/>
          <a:lstStyle/>
          <a:p>
            <a:pPr lvl="1"/>
            <a:r>
              <a:rPr lang="en-US" sz="1600" dirty="0">
                <a:latin typeface="+mn-lt"/>
              </a:rPr>
              <a:t>Ensure access to ROWs on federal lands</a:t>
            </a:r>
          </a:p>
          <a:p>
            <a:pPr lvl="2"/>
            <a:r>
              <a:rPr lang="en-US" sz="1400" dirty="0">
                <a:latin typeface="+mn-lt"/>
              </a:rPr>
              <a:t>USFS Master Special Use Permits</a:t>
            </a:r>
          </a:p>
          <a:p>
            <a:pPr lvl="1"/>
            <a:r>
              <a:rPr lang="en-US" sz="1600" dirty="0">
                <a:latin typeface="+mn-lt"/>
              </a:rPr>
              <a:t>Perform expanded vegetation management</a:t>
            </a:r>
          </a:p>
          <a:p>
            <a:pPr lvl="2"/>
            <a:r>
              <a:rPr lang="en-US" sz="1400" i="1" dirty="0">
                <a:latin typeface="+mn-lt"/>
              </a:rPr>
              <a:t>Adequate width, clearances and </a:t>
            </a:r>
            <a:r>
              <a:rPr lang="en-US" sz="1400" b="1" i="1" dirty="0">
                <a:latin typeface="+mn-lt"/>
              </a:rPr>
              <a:t>access </a:t>
            </a:r>
            <a:r>
              <a:rPr lang="en-US" sz="1400" i="1" dirty="0">
                <a:latin typeface="+mn-lt"/>
              </a:rPr>
              <a:t>for T&amp;D </a:t>
            </a:r>
          </a:p>
          <a:p>
            <a:endParaRPr lang="en-US" dirty="0">
              <a:latin typeface="+mn-lt"/>
            </a:endParaRPr>
          </a:p>
        </p:txBody>
      </p:sp>
      <p:pic>
        <p:nvPicPr>
          <p:cNvPr id="5" name="Picture 4">
            <a:extLst>
              <a:ext uri="{FF2B5EF4-FFF2-40B4-BE49-F238E27FC236}">
                <a16:creationId xmlns:a16="http://schemas.microsoft.com/office/drawing/2014/main" id="{9C0DF716-67A3-4A3B-A2C8-7349D3454B67}"/>
              </a:ext>
            </a:extLst>
          </p:cNvPr>
          <p:cNvPicPr>
            <a:picLocks noChangeAspect="1"/>
          </p:cNvPicPr>
          <p:nvPr/>
        </p:nvPicPr>
        <p:blipFill>
          <a:blip r:embed="rId3"/>
          <a:stretch>
            <a:fillRect/>
          </a:stretch>
        </p:blipFill>
        <p:spPr>
          <a:xfrm>
            <a:off x="4774218" y="833751"/>
            <a:ext cx="3351304" cy="2145613"/>
          </a:xfrm>
          <a:prstGeom prst="rect">
            <a:avLst/>
          </a:prstGeom>
        </p:spPr>
      </p:pic>
      <p:sp>
        <p:nvSpPr>
          <p:cNvPr id="9" name="Rectangle 8">
            <a:extLst>
              <a:ext uri="{FF2B5EF4-FFF2-40B4-BE49-F238E27FC236}">
                <a16:creationId xmlns:a16="http://schemas.microsoft.com/office/drawing/2014/main" id="{20E92569-7BF0-46E3-9A1A-3063EACC93EF}"/>
              </a:ext>
            </a:extLst>
          </p:cNvPr>
          <p:cNvSpPr/>
          <p:nvPr/>
        </p:nvSpPr>
        <p:spPr>
          <a:xfrm>
            <a:off x="645911" y="2857464"/>
            <a:ext cx="3605230" cy="1803571"/>
          </a:xfrm>
          <a:prstGeom prst="rect">
            <a:avLst/>
          </a:prstGeom>
        </p:spPr>
        <p:txBody>
          <a:bodyPr wrap="square">
            <a:spAutoFit/>
          </a:bodyPr>
          <a:lstStyle/>
          <a:p>
            <a:pPr marL="285750" indent="-285750">
              <a:spcBef>
                <a:spcPct val="20000"/>
              </a:spcBef>
              <a:buClr>
                <a:srgbClr val="0E6EB0"/>
              </a:buClr>
              <a:buFont typeface="Lucida Grande"/>
              <a:buChar char="-"/>
            </a:pPr>
            <a:r>
              <a:rPr lang="en-US" sz="1600" dirty="0">
                <a:solidFill>
                  <a:prstClr val="black"/>
                </a:solidFill>
                <a:cs typeface="Arial"/>
              </a:rPr>
              <a:t>Employ pilot programs off-ROWs</a:t>
            </a:r>
          </a:p>
          <a:p>
            <a:pPr marL="742950" lvl="1" indent="-285750">
              <a:spcBef>
                <a:spcPct val="20000"/>
              </a:spcBef>
              <a:buClr>
                <a:srgbClr val="0E6EB0"/>
              </a:buClr>
              <a:buFont typeface="Arial" panose="020B0604020202020204" pitchFamily="34" charset="0"/>
              <a:buChar char="•"/>
            </a:pPr>
            <a:r>
              <a:rPr lang="en-US" sz="1400" i="1" dirty="0">
                <a:solidFill>
                  <a:prstClr val="black"/>
                </a:solidFill>
                <a:cs typeface="Arial"/>
              </a:rPr>
              <a:t>Sec. 8630 Utility Infrastructure Rights-of-Way Vegetation Management Pilot Program</a:t>
            </a:r>
          </a:p>
          <a:p>
            <a:pPr marL="1200150" lvl="2" indent="-285750">
              <a:spcBef>
                <a:spcPct val="20000"/>
              </a:spcBef>
              <a:buClr>
                <a:srgbClr val="0E6EB0"/>
              </a:buClr>
              <a:buFont typeface="Arial" panose="020B0604020202020204" pitchFamily="34" charset="0"/>
              <a:buChar char="•"/>
            </a:pPr>
            <a:r>
              <a:rPr lang="en-US" sz="1400" dirty="0">
                <a:solidFill>
                  <a:prstClr val="black"/>
                </a:solidFill>
                <a:cs typeface="Arial"/>
              </a:rPr>
              <a:t>Address hazard trees</a:t>
            </a:r>
          </a:p>
          <a:p>
            <a:pPr marL="1200150" lvl="2" indent="-285750">
              <a:spcBef>
                <a:spcPct val="20000"/>
              </a:spcBef>
              <a:buClr>
                <a:srgbClr val="0E6EB0"/>
              </a:buClr>
              <a:buFont typeface="Arial" panose="020B0604020202020204" pitchFamily="34" charset="0"/>
              <a:buChar char="•"/>
            </a:pPr>
            <a:r>
              <a:rPr lang="en-US" sz="1400" dirty="0">
                <a:solidFill>
                  <a:prstClr val="black"/>
                </a:solidFill>
                <a:cs typeface="Arial"/>
              </a:rPr>
              <a:t>Reduce fuel load</a:t>
            </a:r>
          </a:p>
          <a:p>
            <a:pPr marL="1200150" lvl="2" indent="-285750">
              <a:spcBef>
                <a:spcPct val="20000"/>
              </a:spcBef>
              <a:buClr>
                <a:srgbClr val="0E6EB0"/>
              </a:buClr>
              <a:buFont typeface="Arial" panose="020B0604020202020204" pitchFamily="34" charset="0"/>
              <a:buChar char="•"/>
            </a:pPr>
            <a:r>
              <a:rPr lang="en-US" sz="1400" dirty="0">
                <a:solidFill>
                  <a:prstClr val="black"/>
                </a:solidFill>
                <a:cs typeface="Arial"/>
              </a:rPr>
              <a:t>Improve forest health</a:t>
            </a:r>
            <a:endParaRPr lang="en-US" sz="1400" dirty="0"/>
          </a:p>
        </p:txBody>
      </p:sp>
      <p:sp>
        <p:nvSpPr>
          <p:cNvPr id="4" name="Rectangle 3">
            <a:extLst>
              <a:ext uri="{FF2B5EF4-FFF2-40B4-BE49-F238E27FC236}">
                <a16:creationId xmlns:a16="http://schemas.microsoft.com/office/drawing/2014/main" id="{3E2175D1-D100-4376-B5EA-44EBFE242968}"/>
              </a:ext>
            </a:extLst>
          </p:cNvPr>
          <p:cNvSpPr/>
          <p:nvPr/>
        </p:nvSpPr>
        <p:spPr>
          <a:xfrm>
            <a:off x="4701380" y="2937072"/>
            <a:ext cx="1356462" cy="215444"/>
          </a:xfrm>
          <a:prstGeom prst="rect">
            <a:avLst/>
          </a:prstGeom>
        </p:spPr>
        <p:txBody>
          <a:bodyPr wrap="none">
            <a:spAutoFit/>
          </a:bodyPr>
          <a:lstStyle/>
          <a:p>
            <a:r>
              <a:rPr lang="en-US" sz="800" i="1" dirty="0">
                <a:solidFill>
                  <a:srgbClr val="333333"/>
                </a:solidFill>
                <a:latin typeface="Arial" panose="020B0604020202020204" pitchFamily="34" charset="0"/>
                <a:cs typeface="Arial" panose="020B0604020202020204" pitchFamily="34" charset="0"/>
              </a:rPr>
              <a:t>Photo courtesy of PG&amp;E</a:t>
            </a:r>
            <a:endParaRPr lang="en-US" sz="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EC7DE6-206D-4EDB-AD15-A3360F6CD036}"/>
              </a:ext>
            </a:extLst>
          </p:cNvPr>
          <p:cNvPicPr>
            <a:picLocks noChangeAspect="1"/>
          </p:cNvPicPr>
          <p:nvPr/>
        </p:nvPicPr>
        <p:blipFill>
          <a:blip r:embed="rId4"/>
          <a:stretch>
            <a:fillRect/>
          </a:stretch>
        </p:blipFill>
        <p:spPr>
          <a:xfrm>
            <a:off x="4774218" y="3123960"/>
            <a:ext cx="2619375" cy="1743075"/>
          </a:xfrm>
          <a:prstGeom prst="rect">
            <a:avLst/>
          </a:prstGeom>
        </p:spPr>
      </p:pic>
      <p:sp>
        <p:nvSpPr>
          <p:cNvPr id="10" name="Rectangle 9">
            <a:extLst>
              <a:ext uri="{FF2B5EF4-FFF2-40B4-BE49-F238E27FC236}">
                <a16:creationId xmlns:a16="http://schemas.microsoft.com/office/drawing/2014/main" id="{B1A7C9B7-F54F-4688-9074-17E9A41FDAED}"/>
              </a:ext>
            </a:extLst>
          </p:cNvPr>
          <p:cNvSpPr/>
          <p:nvPr/>
        </p:nvSpPr>
        <p:spPr>
          <a:xfrm>
            <a:off x="7466431" y="4076260"/>
            <a:ext cx="1600788" cy="461665"/>
          </a:xfrm>
          <a:prstGeom prst="rect">
            <a:avLst/>
          </a:prstGeom>
        </p:spPr>
        <p:txBody>
          <a:bodyPr wrap="square">
            <a:spAutoFit/>
          </a:bodyPr>
          <a:lstStyle/>
          <a:p>
            <a:r>
              <a:rPr lang="en-US" sz="800" i="1" dirty="0">
                <a:solidFill>
                  <a:srgbClr val="333333"/>
                </a:solidFill>
                <a:latin typeface="Arial" panose="020B0604020202020204" pitchFamily="34" charset="0"/>
                <a:cs typeface="Arial" panose="020B0604020202020204" pitchFamily="34" charset="0"/>
              </a:rPr>
              <a:t>Pine Bark Beetle Infestation in Colorado; Photo courtesy of High Country News</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04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F192-AFB2-4674-B750-3186650D5BDF}"/>
              </a:ext>
            </a:extLst>
          </p:cNvPr>
          <p:cNvSpPr>
            <a:spLocks noGrp="1"/>
          </p:cNvSpPr>
          <p:nvPr>
            <p:ph type="title"/>
          </p:nvPr>
        </p:nvSpPr>
        <p:spPr/>
        <p:txBody>
          <a:bodyPr/>
          <a:lstStyle/>
          <a:p>
            <a:r>
              <a:rPr lang="en-US" dirty="0"/>
              <a:t>Current Administration Efforts</a:t>
            </a:r>
          </a:p>
        </p:txBody>
      </p:sp>
      <p:sp>
        <p:nvSpPr>
          <p:cNvPr id="3" name="Content Placeholder 2">
            <a:extLst>
              <a:ext uri="{FF2B5EF4-FFF2-40B4-BE49-F238E27FC236}">
                <a16:creationId xmlns:a16="http://schemas.microsoft.com/office/drawing/2014/main" id="{6A406BD4-44A1-4B1A-981E-2603C7666C3E}"/>
              </a:ext>
            </a:extLst>
          </p:cNvPr>
          <p:cNvSpPr>
            <a:spLocks noGrp="1"/>
          </p:cNvSpPr>
          <p:nvPr>
            <p:ph idx="1"/>
          </p:nvPr>
        </p:nvSpPr>
        <p:spPr/>
        <p:txBody>
          <a:bodyPr/>
          <a:lstStyle/>
          <a:p>
            <a:r>
              <a:rPr lang="en-US" sz="1800" dirty="0">
                <a:latin typeface="+mj-lt"/>
              </a:rPr>
              <a:t>EO 13855: </a:t>
            </a:r>
            <a:r>
              <a:rPr lang="en-US" sz="1800" i="1" dirty="0">
                <a:latin typeface="+mj-lt"/>
              </a:rPr>
              <a:t>Promoting Active Management of America’s Forests, Rangelands, and other Federal Lands to Improve Conditions and Reduce Wildfire Risk</a:t>
            </a:r>
          </a:p>
          <a:p>
            <a:r>
              <a:rPr lang="en-US" sz="1800" dirty="0">
                <a:latin typeface="+mj-lt"/>
              </a:rPr>
              <a:t>S.O. 3372: </a:t>
            </a:r>
            <a:r>
              <a:rPr lang="en-US" sz="1800" i="1" dirty="0">
                <a:latin typeface="+mj-lt"/>
              </a:rPr>
              <a:t>Reducing Wildfire Risks on DOI Land through Active Management</a:t>
            </a:r>
          </a:p>
          <a:p>
            <a:pPr fontAlgn="base"/>
            <a:r>
              <a:rPr lang="en-US" sz="1800" dirty="0">
                <a:latin typeface="+mj-lt"/>
              </a:rPr>
              <a:t>EO 13868: </a:t>
            </a:r>
            <a:r>
              <a:rPr lang="en-US" sz="1800" i="1" dirty="0">
                <a:latin typeface="+mj-lt"/>
              </a:rPr>
              <a:t>Promoting Energy Infrastructure and Economic Growth</a:t>
            </a:r>
          </a:p>
          <a:p>
            <a:pPr lvl="1" fontAlgn="base"/>
            <a:r>
              <a:rPr lang="en-US" sz="1600" i="1" dirty="0">
                <a:latin typeface="+mj-lt"/>
              </a:rPr>
              <a:t>(Sec. 6. Rights-of-Way Renewals or Reauthorizations) </a:t>
            </a:r>
          </a:p>
          <a:p>
            <a:pPr lvl="1" fontAlgn="base"/>
            <a:endParaRPr lang="en-US" sz="1200" i="1" dirty="0">
              <a:latin typeface="+mj-lt"/>
            </a:endParaRPr>
          </a:p>
          <a:p>
            <a:pPr fontAlgn="base"/>
            <a:r>
              <a:rPr lang="en-US" sz="1800" i="1" dirty="0">
                <a:latin typeface="+mj-lt"/>
              </a:rPr>
              <a:t>Combined objective of these policies is to improve forest health through public-private partnerships:</a:t>
            </a:r>
          </a:p>
          <a:p>
            <a:pPr lvl="1" fontAlgn="base"/>
            <a:r>
              <a:rPr lang="en-US" sz="1600" dirty="0">
                <a:latin typeface="+mj-lt"/>
              </a:rPr>
              <a:t>Kickstarts ROW renewals/reauthorizations using master agreements</a:t>
            </a:r>
          </a:p>
          <a:p>
            <a:pPr lvl="1" fontAlgn="base"/>
            <a:r>
              <a:rPr lang="en-US" sz="1600" dirty="0">
                <a:latin typeface="+mj-lt"/>
              </a:rPr>
              <a:t>Enhances vegetation management </a:t>
            </a:r>
          </a:p>
          <a:p>
            <a:pPr lvl="1" fontAlgn="base"/>
            <a:r>
              <a:rPr lang="en-US" sz="1600" dirty="0">
                <a:latin typeface="+mj-lt"/>
              </a:rPr>
              <a:t>Incorporates O&amp;M into land-use authorizations</a:t>
            </a:r>
          </a:p>
          <a:p>
            <a:pPr fontAlgn="base"/>
            <a:endParaRPr lang="en-US" sz="1600" i="1" dirty="0"/>
          </a:p>
          <a:p>
            <a:endParaRPr lang="en-US" b="1" i="1" dirty="0"/>
          </a:p>
          <a:p>
            <a:endParaRPr lang="en-US" i="1" dirty="0"/>
          </a:p>
          <a:p>
            <a:endParaRPr lang="en-US" dirty="0"/>
          </a:p>
        </p:txBody>
      </p:sp>
    </p:spTree>
    <p:extLst>
      <p:ext uri="{BB962C8B-B14F-4D97-AF65-F5344CB8AC3E}">
        <p14:creationId xmlns:p14="http://schemas.microsoft.com/office/powerpoint/2010/main" val="320771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8622-7E14-44D9-8A6D-DA2110823E19}"/>
              </a:ext>
            </a:extLst>
          </p:cNvPr>
          <p:cNvSpPr>
            <a:spLocks noGrp="1"/>
          </p:cNvSpPr>
          <p:nvPr>
            <p:ph type="title"/>
          </p:nvPr>
        </p:nvSpPr>
        <p:spPr/>
        <p:txBody>
          <a:bodyPr/>
          <a:lstStyle/>
          <a:p>
            <a:r>
              <a:rPr lang="en-US" dirty="0"/>
              <a:t>Public-Private Partnerships</a:t>
            </a:r>
          </a:p>
        </p:txBody>
      </p:sp>
      <p:sp>
        <p:nvSpPr>
          <p:cNvPr id="3" name="Content Placeholder 2">
            <a:extLst>
              <a:ext uri="{FF2B5EF4-FFF2-40B4-BE49-F238E27FC236}">
                <a16:creationId xmlns:a16="http://schemas.microsoft.com/office/drawing/2014/main" id="{F0298747-CEC4-43EE-97B7-E687A35D5673}"/>
              </a:ext>
            </a:extLst>
          </p:cNvPr>
          <p:cNvSpPr>
            <a:spLocks noGrp="1"/>
          </p:cNvSpPr>
          <p:nvPr>
            <p:ph idx="1"/>
          </p:nvPr>
        </p:nvSpPr>
        <p:spPr>
          <a:xfrm>
            <a:off x="258618" y="1289230"/>
            <a:ext cx="3557465" cy="3485970"/>
          </a:xfrm>
        </p:spPr>
        <p:txBody>
          <a:bodyPr/>
          <a:lstStyle/>
          <a:p>
            <a:pPr lvl="1"/>
            <a:r>
              <a:rPr lang="en-US" sz="1600" dirty="0">
                <a:latin typeface="+mj-lt"/>
              </a:rPr>
              <a:t>Goal is to increase prevention and, detection and response capabilities</a:t>
            </a:r>
          </a:p>
          <a:p>
            <a:pPr lvl="1"/>
            <a:r>
              <a:rPr lang="en-US" sz="1600" dirty="0">
                <a:latin typeface="+mj-lt"/>
              </a:rPr>
              <a:t>Reaching out to key stakeholders</a:t>
            </a:r>
          </a:p>
          <a:p>
            <a:pPr lvl="2"/>
            <a:r>
              <a:rPr lang="en-US" sz="1600" dirty="0">
                <a:latin typeface="+mj-lt"/>
              </a:rPr>
              <a:t>WGA, enviros, feds and states</a:t>
            </a:r>
          </a:p>
          <a:p>
            <a:pPr lvl="1"/>
            <a:r>
              <a:rPr lang="en-US" sz="1600" dirty="0">
                <a:latin typeface="+mj-lt"/>
              </a:rPr>
              <a:t>ESCC model for wildfires</a:t>
            </a:r>
          </a:p>
          <a:p>
            <a:pPr lvl="2"/>
            <a:r>
              <a:rPr lang="en-US" sz="1600" dirty="0">
                <a:latin typeface="+mj-lt"/>
              </a:rPr>
              <a:t>Wildland Fire Leadership Council (WFLC)</a:t>
            </a:r>
          </a:p>
          <a:p>
            <a:pPr lvl="2"/>
            <a:r>
              <a:rPr lang="en-US" sz="1600" dirty="0">
                <a:latin typeface="+mj-lt"/>
              </a:rPr>
              <a:t>Western Forestry Leadership Coalition (WFLC)</a:t>
            </a:r>
          </a:p>
          <a:p>
            <a:pPr lvl="2"/>
            <a:endParaRPr lang="en-US" sz="1400" dirty="0">
              <a:latin typeface="+mj-lt"/>
            </a:endParaRPr>
          </a:p>
          <a:p>
            <a:endParaRPr lang="en-US" sz="1400" dirty="0">
              <a:latin typeface="+mj-lt"/>
            </a:endParaRPr>
          </a:p>
        </p:txBody>
      </p:sp>
      <p:pic>
        <p:nvPicPr>
          <p:cNvPr id="4" name="Picture 3">
            <a:extLst>
              <a:ext uri="{FF2B5EF4-FFF2-40B4-BE49-F238E27FC236}">
                <a16:creationId xmlns:a16="http://schemas.microsoft.com/office/drawing/2014/main" id="{5D459016-AFB1-496E-829C-9AB0E04657C9}"/>
              </a:ext>
            </a:extLst>
          </p:cNvPr>
          <p:cNvPicPr>
            <a:picLocks noChangeAspect="1"/>
          </p:cNvPicPr>
          <p:nvPr/>
        </p:nvPicPr>
        <p:blipFill>
          <a:blip r:embed="rId3"/>
          <a:stretch>
            <a:fillRect/>
          </a:stretch>
        </p:blipFill>
        <p:spPr>
          <a:xfrm>
            <a:off x="4126292" y="1140003"/>
            <a:ext cx="4379746" cy="488660"/>
          </a:xfrm>
          <a:prstGeom prst="rect">
            <a:avLst/>
          </a:prstGeom>
        </p:spPr>
      </p:pic>
      <p:pic>
        <p:nvPicPr>
          <p:cNvPr id="6" name="Picture 5">
            <a:extLst>
              <a:ext uri="{FF2B5EF4-FFF2-40B4-BE49-F238E27FC236}">
                <a16:creationId xmlns:a16="http://schemas.microsoft.com/office/drawing/2014/main" id="{AA7415EC-8E25-47F8-A3EC-DB326591513C}"/>
              </a:ext>
            </a:extLst>
          </p:cNvPr>
          <p:cNvPicPr>
            <a:picLocks noChangeAspect="1"/>
          </p:cNvPicPr>
          <p:nvPr/>
        </p:nvPicPr>
        <p:blipFill>
          <a:blip r:embed="rId4"/>
          <a:stretch>
            <a:fillRect/>
          </a:stretch>
        </p:blipFill>
        <p:spPr>
          <a:xfrm>
            <a:off x="4112941" y="1745414"/>
            <a:ext cx="969684" cy="969684"/>
          </a:xfrm>
          <a:prstGeom prst="rect">
            <a:avLst/>
          </a:prstGeom>
        </p:spPr>
      </p:pic>
      <p:pic>
        <p:nvPicPr>
          <p:cNvPr id="7" name="Picture 6">
            <a:extLst>
              <a:ext uri="{FF2B5EF4-FFF2-40B4-BE49-F238E27FC236}">
                <a16:creationId xmlns:a16="http://schemas.microsoft.com/office/drawing/2014/main" id="{F5A00765-9267-4E65-8DFB-23A4786769BA}"/>
              </a:ext>
            </a:extLst>
          </p:cNvPr>
          <p:cNvPicPr>
            <a:picLocks noChangeAspect="1"/>
          </p:cNvPicPr>
          <p:nvPr/>
        </p:nvPicPr>
        <p:blipFill>
          <a:blip r:embed="rId5"/>
          <a:stretch>
            <a:fillRect/>
          </a:stretch>
        </p:blipFill>
        <p:spPr>
          <a:xfrm>
            <a:off x="6444406" y="1782247"/>
            <a:ext cx="931742" cy="931742"/>
          </a:xfrm>
          <a:prstGeom prst="rect">
            <a:avLst/>
          </a:prstGeom>
        </p:spPr>
      </p:pic>
      <p:pic>
        <p:nvPicPr>
          <p:cNvPr id="9" name="Picture 8">
            <a:extLst>
              <a:ext uri="{FF2B5EF4-FFF2-40B4-BE49-F238E27FC236}">
                <a16:creationId xmlns:a16="http://schemas.microsoft.com/office/drawing/2014/main" id="{1FB7E929-0FB5-47E5-A5DE-F87B725C5D84}"/>
              </a:ext>
            </a:extLst>
          </p:cNvPr>
          <p:cNvPicPr>
            <a:picLocks noChangeAspect="1"/>
          </p:cNvPicPr>
          <p:nvPr/>
        </p:nvPicPr>
        <p:blipFill>
          <a:blip r:embed="rId6"/>
          <a:stretch>
            <a:fillRect/>
          </a:stretch>
        </p:blipFill>
        <p:spPr>
          <a:xfrm>
            <a:off x="5297559" y="1790184"/>
            <a:ext cx="826836" cy="897708"/>
          </a:xfrm>
          <a:prstGeom prst="rect">
            <a:avLst/>
          </a:prstGeom>
        </p:spPr>
      </p:pic>
      <p:pic>
        <p:nvPicPr>
          <p:cNvPr id="11" name="Picture 10">
            <a:extLst>
              <a:ext uri="{FF2B5EF4-FFF2-40B4-BE49-F238E27FC236}">
                <a16:creationId xmlns:a16="http://schemas.microsoft.com/office/drawing/2014/main" id="{DAF43EDA-2AAD-4F6B-9A25-8E6F53985A9B}"/>
              </a:ext>
            </a:extLst>
          </p:cNvPr>
          <p:cNvPicPr>
            <a:picLocks noChangeAspect="1"/>
          </p:cNvPicPr>
          <p:nvPr/>
        </p:nvPicPr>
        <p:blipFill>
          <a:blip r:embed="rId7"/>
          <a:stretch>
            <a:fillRect/>
          </a:stretch>
        </p:blipFill>
        <p:spPr>
          <a:xfrm>
            <a:off x="4131634" y="3101405"/>
            <a:ext cx="1438275" cy="466725"/>
          </a:xfrm>
          <a:prstGeom prst="rect">
            <a:avLst/>
          </a:prstGeom>
        </p:spPr>
      </p:pic>
      <p:pic>
        <p:nvPicPr>
          <p:cNvPr id="12" name="Picture 11">
            <a:extLst>
              <a:ext uri="{FF2B5EF4-FFF2-40B4-BE49-F238E27FC236}">
                <a16:creationId xmlns:a16="http://schemas.microsoft.com/office/drawing/2014/main" id="{128ECFD8-642A-4995-8413-AB6C5DF1B804}"/>
              </a:ext>
            </a:extLst>
          </p:cNvPr>
          <p:cNvPicPr>
            <a:picLocks noChangeAspect="1"/>
          </p:cNvPicPr>
          <p:nvPr/>
        </p:nvPicPr>
        <p:blipFill>
          <a:blip r:embed="rId8"/>
          <a:stretch>
            <a:fillRect/>
          </a:stretch>
        </p:blipFill>
        <p:spPr>
          <a:xfrm>
            <a:off x="5618058" y="2981542"/>
            <a:ext cx="1438275" cy="866774"/>
          </a:xfrm>
          <a:prstGeom prst="rect">
            <a:avLst/>
          </a:prstGeom>
        </p:spPr>
      </p:pic>
      <p:pic>
        <p:nvPicPr>
          <p:cNvPr id="13" name="Picture 12">
            <a:extLst>
              <a:ext uri="{FF2B5EF4-FFF2-40B4-BE49-F238E27FC236}">
                <a16:creationId xmlns:a16="http://schemas.microsoft.com/office/drawing/2014/main" id="{66C8B2DC-6C8B-40B0-9EC9-2F1784B6BD05}"/>
              </a:ext>
            </a:extLst>
          </p:cNvPr>
          <p:cNvPicPr>
            <a:picLocks noChangeAspect="1"/>
          </p:cNvPicPr>
          <p:nvPr/>
        </p:nvPicPr>
        <p:blipFill>
          <a:blip r:embed="rId9"/>
          <a:stretch>
            <a:fillRect/>
          </a:stretch>
        </p:blipFill>
        <p:spPr>
          <a:xfrm>
            <a:off x="7200888" y="3064783"/>
            <a:ext cx="1501152" cy="555427"/>
          </a:xfrm>
          <a:prstGeom prst="rect">
            <a:avLst/>
          </a:prstGeom>
        </p:spPr>
      </p:pic>
      <p:pic>
        <p:nvPicPr>
          <p:cNvPr id="14" name="Picture 13">
            <a:extLst>
              <a:ext uri="{FF2B5EF4-FFF2-40B4-BE49-F238E27FC236}">
                <a16:creationId xmlns:a16="http://schemas.microsoft.com/office/drawing/2014/main" id="{C720DB2C-856B-41E0-90F9-F36BA3322583}"/>
              </a:ext>
            </a:extLst>
          </p:cNvPr>
          <p:cNvPicPr>
            <a:picLocks noChangeAspect="1"/>
          </p:cNvPicPr>
          <p:nvPr/>
        </p:nvPicPr>
        <p:blipFill>
          <a:blip r:embed="rId10"/>
          <a:stretch>
            <a:fillRect/>
          </a:stretch>
        </p:blipFill>
        <p:spPr>
          <a:xfrm>
            <a:off x="3993246" y="3914030"/>
            <a:ext cx="2178758" cy="390225"/>
          </a:xfrm>
          <a:prstGeom prst="rect">
            <a:avLst/>
          </a:prstGeom>
        </p:spPr>
      </p:pic>
      <p:pic>
        <p:nvPicPr>
          <p:cNvPr id="15" name="Picture 14">
            <a:extLst>
              <a:ext uri="{FF2B5EF4-FFF2-40B4-BE49-F238E27FC236}">
                <a16:creationId xmlns:a16="http://schemas.microsoft.com/office/drawing/2014/main" id="{1E395702-AB75-4846-AC36-AB5170CC6B63}"/>
              </a:ext>
            </a:extLst>
          </p:cNvPr>
          <p:cNvPicPr>
            <a:picLocks noChangeAspect="1"/>
          </p:cNvPicPr>
          <p:nvPr/>
        </p:nvPicPr>
        <p:blipFill>
          <a:blip r:embed="rId11"/>
          <a:stretch>
            <a:fillRect/>
          </a:stretch>
        </p:blipFill>
        <p:spPr>
          <a:xfrm>
            <a:off x="7411543" y="3824760"/>
            <a:ext cx="871397" cy="961541"/>
          </a:xfrm>
          <a:prstGeom prst="rect">
            <a:avLst/>
          </a:prstGeom>
        </p:spPr>
      </p:pic>
      <p:pic>
        <p:nvPicPr>
          <p:cNvPr id="16" name="Picture 15">
            <a:extLst>
              <a:ext uri="{FF2B5EF4-FFF2-40B4-BE49-F238E27FC236}">
                <a16:creationId xmlns:a16="http://schemas.microsoft.com/office/drawing/2014/main" id="{87085DDB-1132-45C1-9633-C07E6758BAC3}"/>
              </a:ext>
            </a:extLst>
          </p:cNvPr>
          <p:cNvPicPr>
            <a:picLocks noChangeAspect="1"/>
          </p:cNvPicPr>
          <p:nvPr/>
        </p:nvPicPr>
        <p:blipFill>
          <a:blip r:embed="rId12"/>
          <a:stretch>
            <a:fillRect/>
          </a:stretch>
        </p:blipFill>
        <p:spPr>
          <a:xfrm>
            <a:off x="6291208" y="3859703"/>
            <a:ext cx="931742" cy="931742"/>
          </a:xfrm>
          <a:prstGeom prst="rect">
            <a:avLst/>
          </a:prstGeom>
        </p:spPr>
      </p:pic>
      <p:pic>
        <p:nvPicPr>
          <p:cNvPr id="17" name="Picture 16">
            <a:extLst>
              <a:ext uri="{FF2B5EF4-FFF2-40B4-BE49-F238E27FC236}">
                <a16:creationId xmlns:a16="http://schemas.microsoft.com/office/drawing/2014/main" id="{AD0170E1-49B4-47EE-8EBF-63544A8863C9}"/>
              </a:ext>
            </a:extLst>
          </p:cNvPr>
          <p:cNvPicPr>
            <a:picLocks noChangeAspect="1"/>
          </p:cNvPicPr>
          <p:nvPr/>
        </p:nvPicPr>
        <p:blipFill>
          <a:blip r:embed="rId13"/>
          <a:stretch>
            <a:fillRect/>
          </a:stretch>
        </p:blipFill>
        <p:spPr>
          <a:xfrm>
            <a:off x="7554509" y="1790184"/>
            <a:ext cx="903692" cy="897708"/>
          </a:xfrm>
          <a:prstGeom prst="rect">
            <a:avLst/>
          </a:prstGeom>
        </p:spPr>
      </p:pic>
      <p:pic>
        <p:nvPicPr>
          <p:cNvPr id="1026" name="Picture 2" descr="California Utilities Emergency Association Logo">
            <a:extLst>
              <a:ext uri="{FF2B5EF4-FFF2-40B4-BE49-F238E27FC236}">
                <a16:creationId xmlns:a16="http://schemas.microsoft.com/office/drawing/2014/main" id="{EF44B92A-33A7-4967-A7E9-DA565159C42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04676" y="4469624"/>
            <a:ext cx="1752600"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12BDE9-9DE2-4CDE-A265-3F69BEC25BB2}"/>
              </a:ext>
            </a:extLst>
          </p:cNvPr>
          <p:cNvSpPr txBox="1"/>
          <p:nvPr/>
        </p:nvSpPr>
        <p:spPr>
          <a:xfrm>
            <a:off x="5691073" y="4536269"/>
            <a:ext cx="540533" cy="400110"/>
          </a:xfrm>
          <a:prstGeom prst="rect">
            <a:avLst/>
          </a:prstGeom>
          <a:noFill/>
        </p:spPr>
        <p:txBody>
          <a:bodyPr wrap="none" rtlCol="0">
            <a:spAutoFit/>
          </a:bodyPr>
          <a:lstStyle/>
          <a:p>
            <a:r>
              <a:rPr lang="en-US" sz="2000" b="1" dirty="0">
                <a:solidFill>
                  <a:srgbClr val="0070C0"/>
                </a:solidFill>
              </a:rPr>
              <a:t>???</a:t>
            </a:r>
          </a:p>
        </p:txBody>
      </p:sp>
    </p:spTree>
    <p:extLst>
      <p:ext uri="{BB962C8B-B14F-4D97-AF65-F5344CB8AC3E}">
        <p14:creationId xmlns:p14="http://schemas.microsoft.com/office/powerpoint/2010/main" val="353577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B4AD-4660-42A8-9C28-E4AC7C75675B}"/>
              </a:ext>
            </a:extLst>
          </p:cNvPr>
          <p:cNvSpPr>
            <a:spLocks noGrp="1"/>
          </p:cNvSpPr>
          <p:nvPr>
            <p:ph type="title"/>
          </p:nvPr>
        </p:nvSpPr>
        <p:spPr/>
        <p:txBody>
          <a:bodyPr/>
          <a:lstStyle/>
          <a:p>
            <a:r>
              <a:rPr lang="en-US" dirty="0"/>
              <a:t>Mutual Assistance Framework</a:t>
            </a:r>
          </a:p>
        </p:txBody>
      </p:sp>
      <p:sp>
        <p:nvSpPr>
          <p:cNvPr id="3" name="Content Placeholder 2">
            <a:extLst>
              <a:ext uri="{FF2B5EF4-FFF2-40B4-BE49-F238E27FC236}">
                <a16:creationId xmlns:a16="http://schemas.microsoft.com/office/drawing/2014/main" id="{6AB234A0-0494-49B9-9334-41FB29EF8541}"/>
              </a:ext>
            </a:extLst>
          </p:cNvPr>
          <p:cNvSpPr>
            <a:spLocks noGrp="1"/>
          </p:cNvSpPr>
          <p:nvPr>
            <p:ph idx="1"/>
          </p:nvPr>
        </p:nvSpPr>
        <p:spPr>
          <a:xfrm>
            <a:off x="461818" y="1135380"/>
            <a:ext cx="4567382" cy="3840480"/>
          </a:xfrm>
        </p:spPr>
        <p:txBody>
          <a:bodyPr/>
          <a:lstStyle/>
          <a:p>
            <a:pPr lvl="0"/>
            <a:r>
              <a:rPr lang="en-US" sz="1800" dirty="0">
                <a:latin typeface="+mj-lt"/>
              </a:rPr>
              <a:t>Mutual Assistance</a:t>
            </a:r>
          </a:p>
          <a:p>
            <a:pPr lvl="1"/>
            <a:r>
              <a:rPr lang="en-US" sz="1600" dirty="0">
                <a:latin typeface="+mj-lt"/>
              </a:rPr>
              <a:t>Companies throughout the West have traditionally provided mutual assistance in support of wildfire power outages </a:t>
            </a:r>
          </a:p>
          <a:p>
            <a:pPr lvl="1"/>
            <a:r>
              <a:rPr lang="en-US" sz="1600" dirty="0">
                <a:latin typeface="+mj-lt"/>
              </a:rPr>
              <a:t>Camp Fire-1</a:t>
            </a:r>
            <a:r>
              <a:rPr lang="en-US" sz="1600" baseline="30000" dirty="0">
                <a:latin typeface="+mj-lt"/>
              </a:rPr>
              <a:t>st</a:t>
            </a:r>
            <a:r>
              <a:rPr lang="en-US" sz="1600" dirty="0">
                <a:latin typeface="+mj-lt"/>
              </a:rPr>
              <a:t> time use of EEI’s national mutual assistance framework in response to a wildfire event</a:t>
            </a:r>
            <a:r>
              <a:rPr lang="en-US" sz="1800" dirty="0">
                <a:latin typeface="+mj-lt"/>
              </a:rPr>
              <a:t> </a:t>
            </a:r>
          </a:p>
          <a:p>
            <a:r>
              <a:rPr lang="en-US" sz="1800" dirty="0">
                <a:latin typeface="+mj-lt"/>
              </a:rPr>
              <a:t>National Response Event (NRE)</a:t>
            </a:r>
          </a:p>
          <a:p>
            <a:pPr lvl="1"/>
            <a:r>
              <a:rPr lang="en-US" sz="1600" dirty="0">
                <a:latin typeface="+mj-lt"/>
              </a:rPr>
              <a:t>In the case of an NRE activation, EEI’s mutual assistance program will be scaled to a national level so member restoration resources are allocated in a singular and seamless fashion</a:t>
            </a:r>
          </a:p>
          <a:p>
            <a:endParaRPr lang="en-US" sz="2200" dirty="0">
              <a:latin typeface="+mj-lt"/>
            </a:endParaRPr>
          </a:p>
          <a:p>
            <a:endParaRPr lang="en-US" dirty="0">
              <a:latin typeface="+mj-lt"/>
            </a:endParaRPr>
          </a:p>
        </p:txBody>
      </p:sp>
      <p:sp>
        <p:nvSpPr>
          <p:cNvPr id="4" name="TextBox 3">
            <a:extLst>
              <a:ext uri="{FF2B5EF4-FFF2-40B4-BE49-F238E27FC236}">
                <a16:creationId xmlns:a16="http://schemas.microsoft.com/office/drawing/2014/main" id="{CED335D1-C178-4707-98E3-DFB4BC960CF8}"/>
              </a:ext>
            </a:extLst>
          </p:cNvPr>
          <p:cNvSpPr txBox="1"/>
          <p:nvPr/>
        </p:nvSpPr>
        <p:spPr>
          <a:xfrm>
            <a:off x="4114800" y="2891790"/>
            <a:ext cx="914400" cy="914400"/>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EB50C1A9-4B5C-47AA-A67B-F0EB4908A2E6}"/>
              </a:ext>
            </a:extLst>
          </p:cNvPr>
          <p:cNvPicPr>
            <a:picLocks noChangeAspect="1"/>
          </p:cNvPicPr>
          <p:nvPr/>
        </p:nvPicPr>
        <p:blipFill>
          <a:blip r:embed="rId3"/>
          <a:stretch>
            <a:fillRect/>
          </a:stretch>
        </p:blipFill>
        <p:spPr>
          <a:xfrm>
            <a:off x="5150296" y="1435769"/>
            <a:ext cx="3646655" cy="2734991"/>
          </a:xfrm>
          <a:prstGeom prst="rect">
            <a:avLst/>
          </a:prstGeom>
        </p:spPr>
      </p:pic>
      <p:sp>
        <p:nvSpPr>
          <p:cNvPr id="10" name="TextBox 9">
            <a:extLst>
              <a:ext uri="{FF2B5EF4-FFF2-40B4-BE49-F238E27FC236}">
                <a16:creationId xmlns:a16="http://schemas.microsoft.com/office/drawing/2014/main" id="{CE200A3E-DE68-44F6-B185-1B85CB76F72E}"/>
              </a:ext>
            </a:extLst>
          </p:cNvPr>
          <p:cNvSpPr txBox="1"/>
          <p:nvPr/>
        </p:nvSpPr>
        <p:spPr>
          <a:xfrm>
            <a:off x="5086991" y="4170760"/>
            <a:ext cx="3305509"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EEI 2019 NRE Tabletop Exercise</a:t>
            </a:r>
          </a:p>
        </p:txBody>
      </p:sp>
    </p:spTree>
    <p:extLst>
      <p:ext uri="{BB962C8B-B14F-4D97-AF65-F5344CB8AC3E}">
        <p14:creationId xmlns:p14="http://schemas.microsoft.com/office/powerpoint/2010/main" val="141228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C9C9-6838-4C90-BACD-592EC467D7E6}"/>
              </a:ext>
            </a:extLst>
          </p:cNvPr>
          <p:cNvSpPr>
            <a:spLocks noGrp="1"/>
          </p:cNvSpPr>
          <p:nvPr>
            <p:ph type="title"/>
          </p:nvPr>
        </p:nvSpPr>
        <p:spPr/>
        <p:txBody>
          <a:bodyPr/>
          <a:lstStyle/>
          <a:p>
            <a:r>
              <a:rPr lang="en-US" dirty="0"/>
              <a:t>EEI Member Company “Toolkit”</a:t>
            </a:r>
          </a:p>
        </p:txBody>
      </p:sp>
      <p:sp>
        <p:nvSpPr>
          <p:cNvPr id="3" name="Content Placeholder 2">
            <a:extLst>
              <a:ext uri="{FF2B5EF4-FFF2-40B4-BE49-F238E27FC236}">
                <a16:creationId xmlns:a16="http://schemas.microsoft.com/office/drawing/2014/main" id="{8291FFB3-4A5B-437C-82E5-2D4BB34A9648}"/>
              </a:ext>
            </a:extLst>
          </p:cNvPr>
          <p:cNvSpPr>
            <a:spLocks noGrp="1"/>
          </p:cNvSpPr>
          <p:nvPr>
            <p:ph idx="1"/>
          </p:nvPr>
        </p:nvSpPr>
        <p:spPr>
          <a:xfrm>
            <a:off x="685800" y="1120418"/>
            <a:ext cx="7772400" cy="3620394"/>
          </a:xfrm>
        </p:spPr>
        <p:txBody>
          <a:bodyPr/>
          <a:lstStyle/>
          <a:p>
            <a:r>
              <a:rPr lang="en-US" sz="2000" dirty="0">
                <a:latin typeface="+mj-lt"/>
              </a:rPr>
              <a:t>Suggested practices and training</a:t>
            </a:r>
          </a:p>
          <a:p>
            <a:r>
              <a:rPr lang="en-US" sz="2000" dirty="0">
                <a:latin typeface="+mj-lt"/>
              </a:rPr>
              <a:t>Appropriate federal/state/local linkages</a:t>
            </a:r>
          </a:p>
          <a:p>
            <a:r>
              <a:rPr lang="en-US" sz="2000" dirty="0">
                <a:latin typeface="+mj-lt"/>
              </a:rPr>
              <a:t>Legal frameworks</a:t>
            </a:r>
          </a:p>
          <a:p>
            <a:r>
              <a:rPr lang="en-US" sz="2000" dirty="0">
                <a:latin typeface="+mj-lt"/>
              </a:rPr>
              <a:t>Insurance</a:t>
            </a:r>
          </a:p>
          <a:p>
            <a:r>
              <a:rPr lang="en-US" sz="2000" dirty="0">
                <a:latin typeface="+mj-lt"/>
              </a:rPr>
              <a:t>Fire suppression </a:t>
            </a:r>
          </a:p>
          <a:p>
            <a:r>
              <a:rPr lang="en-US" sz="2000" dirty="0">
                <a:latin typeface="+mj-lt"/>
              </a:rPr>
              <a:t>Technology development &amp; deployment</a:t>
            </a:r>
          </a:p>
          <a:p>
            <a:r>
              <a:rPr lang="en-US" sz="2000" dirty="0">
                <a:latin typeface="+mj-lt"/>
              </a:rPr>
              <a:t>Mutual assistance</a:t>
            </a:r>
          </a:p>
          <a:p>
            <a:r>
              <a:rPr lang="en-US" sz="2000" dirty="0">
                <a:latin typeface="+mj-lt"/>
              </a:rPr>
              <a:t>Expanded vegetation management </a:t>
            </a:r>
          </a:p>
          <a:p>
            <a:r>
              <a:rPr lang="en-US" sz="2000" dirty="0">
                <a:latin typeface="+mj-lt"/>
              </a:rPr>
              <a:t>Comprehensive mitigation plans</a:t>
            </a:r>
          </a:p>
          <a:p>
            <a:r>
              <a:rPr lang="en-US" sz="2000" dirty="0">
                <a:latin typeface="+mj-lt"/>
              </a:rPr>
              <a:t>Other specific targets – e.g. wildfire risk ROE</a:t>
            </a:r>
          </a:p>
          <a:p>
            <a:pPr marL="0" indent="0">
              <a:buNone/>
            </a:pPr>
            <a:endParaRPr lang="en-US" sz="2000" dirty="0"/>
          </a:p>
        </p:txBody>
      </p:sp>
    </p:spTree>
    <p:extLst>
      <p:ext uri="{BB962C8B-B14F-4D97-AF65-F5344CB8AC3E}">
        <p14:creationId xmlns:p14="http://schemas.microsoft.com/office/powerpoint/2010/main" val="47976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DE35-20EC-49A7-8572-E11EDE59C32A}"/>
              </a:ext>
            </a:extLst>
          </p:cNvPr>
          <p:cNvSpPr>
            <a:spLocks noGrp="1"/>
          </p:cNvSpPr>
          <p:nvPr>
            <p:ph type="title"/>
          </p:nvPr>
        </p:nvSpPr>
        <p:spPr/>
        <p:txBody>
          <a:bodyPr/>
          <a:lstStyle/>
          <a:p>
            <a:r>
              <a:rPr lang="en-US" dirty="0"/>
              <a:t>Review: EEI CEOs Are Focused</a:t>
            </a:r>
          </a:p>
        </p:txBody>
      </p:sp>
      <p:sp>
        <p:nvSpPr>
          <p:cNvPr id="3" name="Content Placeholder 2">
            <a:extLst>
              <a:ext uri="{FF2B5EF4-FFF2-40B4-BE49-F238E27FC236}">
                <a16:creationId xmlns:a16="http://schemas.microsoft.com/office/drawing/2014/main" id="{2E8B46AB-87C1-401E-B3C0-B70D2272D3F5}"/>
              </a:ext>
            </a:extLst>
          </p:cNvPr>
          <p:cNvSpPr>
            <a:spLocks noGrp="1"/>
          </p:cNvSpPr>
          <p:nvPr>
            <p:ph idx="1"/>
          </p:nvPr>
        </p:nvSpPr>
        <p:spPr>
          <a:xfrm>
            <a:off x="685800" y="1147981"/>
            <a:ext cx="7357946" cy="3726474"/>
          </a:xfrm>
        </p:spPr>
        <p:txBody>
          <a:bodyPr/>
          <a:lstStyle/>
          <a:p>
            <a:pPr lvl="0"/>
            <a:r>
              <a:rPr lang="en-US" sz="1800" dirty="0">
                <a:latin typeface="+mj-lt"/>
              </a:rPr>
              <a:t>Maintains a shared interest in how federal permitting and siting issues affect overall wildfire mitigation and response efforts</a:t>
            </a:r>
          </a:p>
          <a:p>
            <a:pPr lvl="1"/>
            <a:r>
              <a:rPr lang="en-US" sz="1800" dirty="0">
                <a:latin typeface="+mj-lt"/>
              </a:rPr>
              <a:t>CEO Wildfire Initiative</a:t>
            </a:r>
          </a:p>
          <a:p>
            <a:pPr lvl="2">
              <a:spcBef>
                <a:spcPts val="0"/>
              </a:spcBef>
            </a:pPr>
            <a:r>
              <a:rPr lang="en-US" sz="1600" dirty="0">
                <a:latin typeface="+mj-lt"/>
              </a:rPr>
              <a:t>Cross-cutting staff level effort engaging                                                     variety of disciplines</a:t>
            </a:r>
          </a:p>
          <a:p>
            <a:pPr lvl="1"/>
            <a:r>
              <a:rPr lang="en-US" sz="1800" dirty="0">
                <a:latin typeface="+mj-lt"/>
              </a:rPr>
              <a:t>EEI Wildfire Toolkit </a:t>
            </a:r>
          </a:p>
          <a:p>
            <a:pPr lvl="1"/>
            <a:r>
              <a:rPr lang="en-US" sz="1800" dirty="0">
                <a:latin typeface="+mj-lt"/>
              </a:rPr>
              <a:t>EEI Wildfire Workshop-April 26</a:t>
            </a:r>
            <a:r>
              <a:rPr lang="en-US" sz="1800" baseline="30000" dirty="0">
                <a:latin typeface="+mj-lt"/>
              </a:rPr>
              <a:t>th</a:t>
            </a:r>
            <a:endParaRPr lang="en-US" sz="1800" dirty="0">
              <a:latin typeface="+mj-lt"/>
            </a:endParaRPr>
          </a:p>
          <a:p>
            <a:pPr lvl="1"/>
            <a:r>
              <a:rPr lang="en-US" sz="1800" dirty="0">
                <a:latin typeface="+mj-lt"/>
              </a:rPr>
              <a:t>Company Board-level Education</a:t>
            </a:r>
          </a:p>
          <a:p>
            <a:pPr lvl="1"/>
            <a:r>
              <a:rPr lang="en-US" sz="1800" dirty="0">
                <a:latin typeface="+mj-lt"/>
              </a:rPr>
              <a:t>CEO fly-in: WH/DOI/USFS</a:t>
            </a:r>
          </a:p>
          <a:p>
            <a:pPr lvl="1"/>
            <a:r>
              <a:rPr lang="en-US" sz="1800" dirty="0">
                <a:latin typeface="+mj-lt"/>
              </a:rPr>
              <a:t>Financial Community Outreach</a:t>
            </a:r>
          </a:p>
          <a:p>
            <a:pPr lvl="1"/>
            <a:r>
              <a:rPr lang="en-US" sz="1800" dirty="0">
                <a:latin typeface="+mj-lt"/>
              </a:rPr>
              <a:t>Governors and PUCs</a:t>
            </a:r>
          </a:p>
          <a:p>
            <a:pPr lvl="1"/>
            <a:r>
              <a:rPr lang="en-US" sz="1800" dirty="0">
                <a:latin typeface="+mj-lt"/>
              </a:rPr>
              <a:t>Company-specific wildfire plans</a:t>
            </a:r>
          </a:p>
          <a:p>
            <a:endParaRPr lang="en-US" dirty="0"/>
          </a:p>
        </p:txBody>
      </p:sp>
      <p:pic>
        <p:nvPicPr>
          <p:cNvPr id="4" name="Picture 3">
            <a:extLst>
              <a:ext uri="{FF2B5EF4-FFF2-40B4-BE49-F238E27FC236}">
                <a16:creationId xmlns:a16="http://schemas.microsoft.com/office/drawing/2014/main" id="{241FF829-F73E-4638-A3AB-1C5BE8A87E16}"/>
              </a:ext>
            </a:extLst>
          </p:cNvPr>
          <p:cNvPicPr>
            <a:picLocks noChangeAspect="1"/>
          </p:cNvPicPr>
          <p:nvPr/>
        </p:nvPicPr>
        <p:blipFill>
          <a:blip r:embed="rId3"/>
          <a:stretch>
            <a:fillRect/>
          </a:stretch>
        </p:blipFill>
        <p:spPr>
          <a:xfrm>
            <a:off x="5746946" y="1720580"/>
            <a:ext cx="2924660" cy="2996578"/>
          </a:xfrm>
          <a:prstGeom prst="rect">
            <a:avLst/>
          </a:prstGeom>
        </p:spPr>
      </p:pic>
    </p:spTree>
    <p:extLst>
      <p:ext uri="{BB962C8B-B14F-4D97-AF65-F5344CB8AC3E}">
        <p14:creationId xmlns:p14="http://schemas.microsoft.com/office/powerpoint/2010/main" val="131708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6A1B-4F2C-41AB-8169-05CEC2D1D201}"/>
              </a:ext>
            </a:extLst>
          </p:cNvPr>
          <p:cNvSpPr>
            <a:spLocks noGrp="1"/>
          </p:cNvSpPr>
          <p:nvPr>
            <p:ph type="title"/>
          </p:nvPr>
        </p:nvSpPr>
        <p:spPr/>
        <p:txBody>
          <a:bodyPr/>
          <a:lstStyle/>
          <a:p>
            <a:r>
              <a:rPr lang="en-US" dirty="0"/>
              <a:t>Q&amp;A / Contact Information</a:t>
            </a:r>
          </a:p>
        </p:txBody>
      </p:sp>
      <p:pic>
        <p:nvPicPr>
          <p:cNvPr id="4" name="Content Placeholder 3">
            <a:extLst>
              <a:ext uri="{FF2B5EF4-FFF2-40B4-BE49-F238E27FC236}">
                <a16:creationId xmlns:a16="http://schemas.microsoft.com/office/drawing/2014/main" id="{5B0995F3-71F3-4E08-B007-27F5F012145A}"/>
              </a:ext>
            </a:extLst>
          </p:cNvPr>
          <p:cNvPicPr>
            <a:picLocks noGrp="1" noChangeAspect="1"/>
          </p:cNvPicPr>
          <p:nvPr>
            <p:ph idx="1"/>
          </p:nvPr>
        </p:nvPicPr>
        <p:blipFill>
          <a:blip r:embed="rId2"/>
          <a:stretch>
            <a:fillRect/>
          </a:stretch>
        </p:blipFill>
        <p:spPr>
          <a:xfrm>
            <a:off x="3610819" y="1289050"/>
            <a:ext cx="1922362" cy="3394075"/>
          </a:xfrm>
          <a:prstGeom prst="rect">
            <a:avLst/>
          </a:prstGeom>
          <a:ln>
            <a:solidFill>
              <a:schemeClr val="accent1"/>
            </a:solidFill>
          </a:ln>
        </p:spPr>
      </p:pic>
    </p:spTree>
    <p:extLst>
      <p:ext uri="{BB962C8B-B14F-4D97-AF65-F5344CB8AC3E}">
        <p14:creationId xmlns:p14="http://schemas.microsoft.com/office/powerpoint/2010/main" val="201092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A684-84CB-47CB-8752-C084E30B46AB}"/>
              </a:ext>
            </a:extLst>
          </p:cNvPr>
          <p:cNvSpPr>
            <a:spLocks noGrp="1"/>
          </p:cNvSpPr>
          <p:nvPr>
            <p:ph type="title"/>
          </p:nvPr>
        </p:nvSpPr>
        <p:spPr/>
        <p:txBody>
          <a:bodyPr/>
          <a:lstStyle/>
          <a:p>
            <a:r>
              <a:rPr lang="en-US" dirty="0"/>
              <a:t>About EEI</a:t>
            </a:r>
          </a:p>
        </p:txBody>
      </p:sp>
      <p:sp>
        <p:nvSpPr>
          <p:cNvPr id="3" name="Content Placeholder 2">
            <a:extLst>
              <a:ext uri="{FF2B5EF4-FFF2-40B4-BE49-F238E27FC236}">
                <a16:creationId xmlns:a16="http://schemas.microsoft.com/office/drawing/2014/main" id="{13C49F12-2FD6-41C0-BE6D-0D50053B483D}"/>
              </a:ext>
            </a:extLst>
          </p:cNvPr>
          <p:cNvSpPr>
            <a:spLocks noGrp="1"/>
          </p:cNvSpPr>
          <p:nvPr>
            <p:ph idx="1"/>
          </p:nvPr>
        </p:nvSpPr>
        <p:spPr/>
        <p:txBody>
          <a:bodyPr/>
          <a:lstStyle/>
          <a:p>
            <a:r>
              <a:rPr lang="en-US" sz="1800" dirty="0"/>
              <a:t>The association that represents all U.S. investor-owned electric companies. Our members provide electricity for about 220 million Americans, and operate in all 50 states and the District of Columbia. </a:t>
            </a:r>
          </a:p>
          <a:p>
            <a:pPr lvl="4"/>
            <a:endParaRPr lang="en-US" sz="800" dirty="0"/>
          </a:p>
          <a:p>
            <a:r>
              <a:rPr lang="en-US" sz="1800" dirty="0"/>
              <a:t>As a whole, the electric power industry supports more than 7 million jobs in communities across the United States. In addition to our U.S. members, EEI has more than 65 international electric companies, with operations in more than 90 countries, as International Members, and hundreds of industry suppliers and related organizations as Associate Members.</a:t>
            </a:r>
          </a:p>
          <a:p>
            <a:pPr lvl="4"/>
            <a:endParaRPr lang="en-US" sz="800" dirty="0"/>
          </a:p>
          <a:p>
            <a:r>
              <a:rPr lang="en-US" sz="1800" dirty="0"/>
              <a:t>Organized in 1933, EEI provides public policy leadership, strategic business intelligence, and essential conferences and forums.</a:t>
            </a:r>
          </a:p>
        </p:txBody>
      </p:sp>
    </p:spTree>
    <p:extLst>
      <p:ext uri="{BB962C8B-B14F-4D97-AF65-F5344CB8AC3E}">
        <p14:creationId xmlns:p14="http://schemas.microsoft.com/office/powerpoint/2010/main" val="280238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5FDD-4B4C-4F67-B44A-D6ED7CC8BFF2}"/>
              </a:ext>
            </a:extLst>
          </p:cNvPr>
          <p:cNvSpPr>
            <a:spLocks noGrp="1"/>
          </p:cNvSpPr>
          <p:nvPr>
            <p:ph type="title"/>
          </p:nvPr>
        </p:nvSpPr>
        <p:spPr/>
        <p:txBody>
          <a:bodyPr/>
          <a:lstStyle/>
          <a:p>
            <a:r>
              <a:rPr lang="en-US" dirty="0"/>
              <a:t>Wildfire Risk in Context</a:t>
            </a:r>
          </a:p>
        </p:txBody>
      </p:sp>
      <p:sp>
        <p:nvSpPr>
          <p:cNvPr id="3" name="Content Placeholder 2">
            <a:extLst>
              <a:ext uri="{FF2B5EF4-FFF2-40B4-BE49-F238E27FC236}">
                <a16:creationId xmlns:a16="http://schemas.microsoft.com/office/drawing/2014/main" id="{61CDA6B0-1FB3-4641-A1C2-CBDB0D6C74B1}"/>
              </a:ext>
            </a:extLst>
          </p:cNvPr>
          <p:cNvSpPr>
            <a:spLocks noGrp="1"/>
          </p:cNvSpPr>
          <p:nvPr>
            <p:ph idx="1"/>
          </p:nvPr>
        </p:nvSpPr>
        <p:spPr>
          <a:xfrm>
            <a:off x="660903" y="1250928"/>
            <a:ext cx="8343949" cy="3370309"/>
          </a:xfrm>
        </p:spPr>
        <p:txBody>
          <a:bodyPr/>
          <a:lstStyle/>
          <a:p>
            <a:r>
              <a:rPr lang="en-US" dirty="0">
                <a:latin typeface="+mn-lt"/>
              </a:rPr>
              <a:t>Total 2018 wildfire costs in California approach $24.2B </a:t>
            </a:r>
            <a:r>
              <a:rPr lang="en-US" dirty="0">
                <a:solidFill>
                  <a:schemeClr val="tx2"/>
                </a:solidFill>
                <a:latin typeface="+mn-lt"/>
              </a:rPr>
              <a:t>-</a:t>
            </a:r>
            <a:r>
              <a:rPr lang="en-US" dirty="0">
                <a:latin typeface="+mn-lt"/>
              </a:rPr>
              <a:t> a new U.S. record </a:t>
            </a:r>
          </a:p>
          <a:p>
            <a:r>
              <a:rPr lang="en-US" dirty="0">
                <a:latin typeface="+mn-lt"/>
              </a:rPr>
              <a:t>The 2018 Camp Fire accounted for ¼ of all monetary damages from U.S. billion-dollar disasters </a:t>
            </a:r>
          </a:p>
          <a:p>
            <a:r>
              <a:rPr lang="en-US" dirty="0">
                <a:latin typeface="+mn-lt"/>
              </a:rPr>
              <a:t>The last 2 years of U.S. wildfire damage has been unprecedented, with losses exceeding $40.B </a:t>
            </a:r>
          </a:p>
          <a:p>
            <a:r>
              <a:rPr lang="en-US" dirty="0">
                <a:latin typeface="+mn-lt"/>
              </a:rPr>
              <a:t>In 2018, over 8.7 million acres burned across the U.S.</a:t>
            </a:r>
          </a:p>
          <a:p>
            <a:r>
              <a:rPr lang="en-US" dirty="0">
                <a:latin typeface="+mn-lt"/>
              </a:rPr>
              <a:t>Wildfire season is generally longer in duration than the past</a:t>
            </a:r>
          </a:p>
          <a:p>
            <a:endParaRPr lang="en-US" dirty="0"/>
          </a:p>
        </p:txBody>
      </p:sp>
    </p:spTree>
    <p:extLst>
      <p:ext uri="{BB962C8B-B14F-4D97-AF65-F5344CB8AC3E}">
        <p14:creationId xmlns:p14="http://schemas.microsoft.com/office/powerpoint/2010/main" val="187000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09FCCA1-ADE0-DB43-A224-F3D7058219CE}"/>
              </a:ext>
            </a:extLst>
          </p:cNvPr>
          <p:cNvSpPr>
            <a:spLocks noGrp="1"/>
          </p:cNvSpPr>
          <p:nvPr>
            <p:ph type="pic" sz="quarter" idx="10"/>
          </p:nvPr>
        </p:nvSpPr>
        <p:spPr/>
      </p:sp>
      <p:sp>
        <p:nvSpPr>
          <p:cNvPr id="6" name="Text Placeholder 5">
            <a:extLst>
              <a:ext uri="{FF2B5EF4-FFF2-40B4-BE49-F238E27FC236}">
                <a16:creationId xmlns:a16="http://schemas.microsoft.com/office/drawing/2014/main" id="{ABCF6891-4E41-485F-9998-A102AC1BE436}"/>
              </a:ext>
            </a:extLst>
          </p:cNvPr>
          <p:cNvSpPr>
            <a:spLocks noGrp="1"/>
          </p:cNvSpPr>
          <p:nvPr>
            <p:ph type="body" sz="quarter" idx="11"/>
          </p:nvPr>
        </p:nvSpPr>
        <p:spPr/>
        <p:txBody>
          <a:bodyPr/>
          <a:lstStyle/>
          <a:p>
            <a:r>
              <a:rPr lang="en-US" dirty="0"/>
              <a:t>August 6, 2018</a:t>
            </a:r>
          </a:p>
        </p:txBody>
      </p:sp>
      <p:sp>
        <p:nvSpPr>
          <p:cNvPr id="5" name="Title 4">
            <a:extLst>
              <a:ext uri="{FF2B5EF4-FFF2-40B4-BE49-F238E27FC236}">
                <a16:creationId xmlns:a16="http://schemas.microsoft.com/office/drawing/2014/main" id="{8D26BB84-6E05-4C32-841C-632FFAA15F26}"/>
              </a:ext>
            </a:extLst>
          </p:cNvPr>
          <p:cNvSpPr>
            <a:spLocks noGrp="1"/>
          </p:cNvSpPr>
          <p:nvPr>
            <p:ph type="title"/>
          </p:nvPr>
        </p:nvSpPr>
        <p:spPr>
          <a:xfrm>
            <a:off x="685800" y="347730"/>
            <a:ext cx="7772400" cy="701672"/>
          </a:xfrm>
        </p:spPr>
        <p:txBody>
          <a:bodyPr>
            <a:normAutofit/>
          </a:bodyPr>
          <a:lstStyle/>
          <a:p>
            <a:pPr algn="l"/>
            <a:r>
              <a:rPr lang="en-US" sz="2400" dirty="0">
                <a:solidFill>
                  <a:schemeClr val="accent1">
                    <a:lumMod val="75000"/>
                  </a:schemeClr>
                </a:solidFill>
                <a:latin typeface="+mn-lt"/>
              </a:rPr>
              <a:t>Wildfires and Climate Change</a:t>
            </a:r>
            <a:r>
              <a:rPr lang="en-US" sz="2100" dirty="0">
                <a:solidFill>
                  <a:schemeClr val="accent1">
                    <a:lumMod val="75000"/>
                  </a:schemeClr>
                </a:solidFill>
                <a:latin typeface="+mn-lt"/>
              </a:rPr>
              <a:t>	</a:t>
            </a:r>
            <a:r>
              <a:rPr lang="en-US" sz="1500" b="0" dirty="0">
                <a:solidFill>
                  <a:srgbClr val="000000"/>
                </a:solidFill>
                <a:latin typeface="Calibri" panose="020F0502020204030204" pitchFamily="34" charset="0"/>
              </a:rPr>
              <a:t>August 6, 2018</a:t>
            </a:r>
            <a:endParaRPr lang="en-US" sz="2100" b="0" dirty="0">
              <a:solidFill>
                <a:schemeClr val="accent1">
                  <a:lumMod val="75000"/>
                </a:schemeClr>
              </a:solidFill>
              <a:latin typeface="+mn-lt"/>
            </a:endParaRPr>
          </a:p>
        </p:txBody>
      </p:sp>
      <p:pic>
        <p:nvPicPr>
          <p:cNvPr id="1026" name="Picture 2" descr="6860f212-9cc9-4aec-be77-a745d6422ad9@velaw">
            <a:extLst>
              <a:ext uri="{FF2B5EF4-FFF2-40B4-BE49-F238E27FC236}">
                <a16:creationId xmlns:a16="http://schemas.microsoft.com/office/drawing/2014/main" id="{71F24025-E68B-4177-80BC-FEC8B2FA8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49402"/>
            <a:ext cx="7984869" cy="35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E6AF42D-0264-49EF-BCB0-FB35BA3D1881}"/>
              </a:ext>
            </a:extLst>
          </p:cNvPr>
          <p:cNvSpPr/>
          <p:nvPr/>
        </p:nvSpPr>
        <p:spPr>
          <a:xfrm>
            <a:off x="605882" y="4581622"/>
            <a:ext cx="6625683" cy="215444"/>
          </a:xfrm>
          <a:prstGeom prst="rect">
            <a:avLst/>
          </a:prstGeom>
        </p:spPr>
        <p:txBody>
          <a:bodyPr wrap="square">
            <a:spAutoFit/>
          </a:bodyPr>
          <a:lstStyle/>
          <a:p>
            <a:pPr lvl="0"/>
            <a:r>
              <a:rPr lang="en-US" sz="800" dirty="0">
                <a:latin typeface="Arial" panose="020B0604020202020204" pitchFamily="34" charset="0"/>
                <a:cs typeface="Arial" panose="020B0604020202020204" pitchFamily="34" charset="0"/>
              </a:rPr>
              <a:t>NOAA National Centers for Environmental Information (NCEI) </a:t>
            </a:r>
            <a:r>
              <a:rPr lang="en-US" sz="800" dirty="0">
                <a:latin typeface="Arial" panose="020B0604020202020204" pitchFamily="34" charset="0"/>
                <a:cs typeface="Arial" panose="020B0604020202020204" pitchFamily="34" charset="0"/>
                <a:hlinkClick r:id="rId4"/>
              </a:rPr>
              <a:t>https://www.ncdc.noaa.gov/billions/</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3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B925-4ED8-4A09-9302-18F5169DCAC4}"/>
              </a:ext>
            </a:extLst>
          </p:cNvPr>
          <p:cNvSpPr>
            <a:spLocks noGrp="1"/>
          </p:cNvSpPr>
          <p:nvPr>
            <p:ph type="title"/>
          </p:nvPr>
        </p:nvSpPr>
        <p:spPr>
          <a:xfrm>
            <a:off x="796704" y="199176"/>
            <a:ext cx="7661495" cy="751438"/>
          </a:xfrm>
        </p:spPr>
        <p:txBody>
          <a:bodyPr>
            <a:noAutofit/>
          </a:bodyPr>
          <a:lstStyle/>
          <a:p>
            <a:r>
              <a:rPr lang="en-US" sz="2400" b="0" dirty="0"/>
              <a:t>Number of Billion Dollar Weather and Climate Disasters</a:t>
            </a:r>
            <a:endParaRPr lang="en-US" sz="2400" dirty="0"/>
          </a:p>
        </p:txBody>
      </p:sp>
      <p:pic>
        <p:nvPicPr>
          <p:cNvPr id="6" name="Picture 5">
            <a:extLst>
              <a:ext uri="{FF2B5EF4-FFF2-40B4-BE49-F238E27FC236}">
                <a16:creationId xmlns:a16="http://schemas.microsoft.com/office/drawing/2014/main" id="{634DCFA3-6CF6-4C72-9919-19E5557947D3}"/>
              </a:ext>
            </a:extLst>
          </p:cNvPr>
          <p:cNvPicPr>
            <a:picLocks noChangeAspect="1"/>
          </p:cNvPicPr>
          <p:nvPr/>
        </p:nvPicPr>
        <p:blipFill>
          <a:blip r:embed="rId3"/>
          <a:stretch>
            <a:fillRect/>
          </a:stretch>
        </p:blipFill>
        <p:spPr>
          <a:xfrm>
            <a:off x="629035" y="1132643"/>
            <a:ext cx="6315948" cy="4010857"/>
          </a:xfrm>
          <a:prstGeom prst="rect">
            <a:avLst/>
          </a:prstGeom>
        </p:spPr>
      </p:pic>
      <p:sp>
        <p:nvSpPr>
          <p:cNvPr id="3" name="Rectangle 2">
            <a:extLst>
              <a:ext uri="{FF2B5EF4-FFF2-40B4-BE49-F238E27FC236}">
                <a16:creationId xmlns:a16="http://schemas.microsoft.com/office/drawing/2014/main" id="{F9746008-9DEA-4FD8-B159-BB11C0CAA4B0}"/>
              </a:ext>
            </a:extLst>
          </p:cNvPr>
          <p:cNvSpPr/>
          <p:nvPr/>
        </p:nvSpPr>
        <p:spPr>
          <a:xfrm>
            <a:off x="6294249" y="4374964"/>
            <a:ext cx="2542431" cy="461665"/>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NOAA National Centers for Environmental Information (NCEI) </a:t>
            </a:r>
            <a:r>
              <a:rPr lang="en-US" sz="800" dirty="0">
                <a:latin typeface="Arial" panose="020B0604020202020204" pitchFamily="34" charset="0"/>
                <a:cs typeface="Arial" panose="020B0604020202020204" pitchFamily="34" charset="0"/>
                <a:hlinkClick r:id="rId4"/>
              </a:rPr>
              <a:t>https://www.ncdc.noaa.gov/billions/</a:t>
            </a:r>
            <a:endParaRPr lang="en-US" sz="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72EE72B-15FC-45DC-B558-7AEB598DB54D}"/>
              </a:ext>
            </a:extLst>
          </p:cNvPr>
          <p:cNvPicPr>
            <a:picLocks noChangeAspect="1"/>
          </p:cNvPicPr>
          <p:nvPr/>
        </p:nvPicPr>
        <p:blipFill>
          <a:blip r:embed="rId5"/>
          <a:stretch>
            <a:fillRect/>
          </a:stretch>
        </p:blipFill>
        <p:spPr>
          <a:xfrm>
            <a:off x="7565465" y="1242642"/>
            <a:ext cx="837988" cy="837988"/>
          </a:xfrm>
          <a:prstGeom prst="rect">
            <a:avLst/>
          </a:prstGeom>
        </p:spPr>
      </p:pic>
    </p:spTree>
    <p:extLst>
      <p:ext uri="{BB962C8B-B14F-4D97-AF65-F5344CB8AC3E}">
        <p14:creationId xmlns:p14="http://schemas.microsoft.com/office/powerpoint/2010/main" val="324645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0349BD-DAC0-4119-AAFA-29BE6686B650}"/>
              </a:ext>
            </a:extLst>
          </p:cNvPr>
          <p:cNvPicPr>
            <a:picLocks noChangeAspect="1"/>
          </p:cNvPicPr>
          <p:nvPr/>
        </p:nvPicPr>
        <p:blipFill rotWithShape="1">
          <a:blip r:embed="rId3"/>
          <a:srcRect t="11156" r="2210"/>
          <a:stretch/>
        </p:blipFill>
        <p:spPr>
          <a:xfrm>
            <a:off x="736606" y="1223447"/>
            <a:ext cx="7324971" cy="3761585"/>
          </a:xfrm>
          <a:prstGeom prst="rect">
            <a:avLst/>
          </a:prstGeom>
        </p:spPr>
      </p:pic>
      <p:sp>
        <p:nvSpPr>
          <p:cNvPr id="8" name="Title 7">
            <a:extLst>
              <a:ext uri="{FF2B5EF4-FFF2-40B4-BE49-F238E27FC236}">
                <a16:creationId xmlns:a16="http://schemas.microsoft.com/office/drawing/2014/main" id="{3A922E3E-2B33-DD4A-8429-AAC40661FE53}"/>
              </a:ext>
            </a:extLst>
          </p:cNvPr>
          <p:cNvSpPr>
            <a:spLocks noGrp="1"/>
          </p:cNvSpPr>
          <p:nvPr>
            <p:ph type="title"/>
          </p:nvPr>
        </p:nvSpPr>
        <p:spPr>
          <a:xfrm>
            <a:off x="387927" y="465202"/>
            <a:ext cx="8377381" cy="584200"/>
          </a:xfrm>
        </p:spPr>
        <p:txBody>
          <a:bodyPr>
            <a:normAutofit fontScale="90000"/>
          </a:bodyPr>
          <a:lstStyle/>
          <a:p>
            <a:pPr algn="l"/>
            <a:r>
              <a:rPr lang="en-US" sz="2100" b="0" dirty="0">
                <a:solidFill>
                  <a:schemeClr val="accent1">
                    <a:lumMod val="75000"/>
                  </a:schemeClr>
                </a:solidFill>
                <a:latin typeface="+mn-lt"/>
              </a:rPr>
              <a:t>   </a:t>
            </a:r>
            <a:r>
              <a:rPr lang="en-US" sz="2400" b="0" dirty="0"/>
              <a:t>2018: Active Year of Billion Dollar Weather and Climate Disasters</a:t>
            </a:r>
            <a:endParaRPr lang="en-US" sz="2400" dirty="0">
              <a:solidFill>
                <a:schemeClr val="accent1">
                  <a:lumMod val="75000"/>
                </a:schemeClr>
              </a:solidFill>
              <a:latin typeface="+mn-lt"/>
            </a:endParaRPr>
          </a:p>
        </p:txBody>
      </p:sp>
      <p:sp>
        <p:nvSpPr>
          <p:cNvPr id="11" name="Rectangle 10">
            <a:extLst>
              <a:ext uri="{FF2B5EF4-FFF2-40B4-BE49-F238E27FC236}">
                <a16:creationId xmlns:a16="http://schemas.microsoft.com/office/drawing/2014/main" id="{CF35520E-9413-654C-86FD-C6C33F66D93C}"/>
              </a:ext>
            </a:extLst>
          </p:cNvPr>
          <p:cNvSpPr/>
          <p:nvPr/>
        </p:nvSpPr>
        <p:spPr>
          <a:xfrm>
            <a:off x="7416520" y="1215660"/>
            <a:ext cx="644892" cy="25022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B8664C9-DBC8-480D-8FC1-5ABBF118B99C}"/>
              </a:ext>
            </a:extLst>
          </p:cNvPr>
          <p:cNvSpPr/>
          <p:nvPr/>
        </p:nvSpPr>
        <p:spPr>
          <a:xfrm>
            <a:off x="8088255" y="2172295"/>
            <a:ext cx="1000811" cy="954107"/>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NOAA National Centers for Environmental Information (NCEI) </a:t>
            </a:r>
            <a:r>
              <a:rPr lang="en-US" sz="800" dirty="0">
                <a:latin typeface="Arial" panose="020B0604020202020204" pitchFamily="34" charset="0"/>
                <a:cs typeface="Arial" panose="020B0604020202020204" pitchFamily="34" charset="0"/>
                <a:hlinkClick r:id="rId4"/>
              </a:rPr>
              <a:t>https://www.ncdc.noaa.gov/billions/</a:t>
            </a:r>
            <a:endParaRPr lang="en-US" sz="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7625E94-4FCD-452E-9355-5D7D788450CA}"/>
              </a:ext>
            </a:extLst>
          </p:cNvPr>
          <p:cNvPicPr>
            <a:picLocks noChangeAspect="1"/>
          </p:cNvPicPr>
          <p:nvPr/>
        </p:nvPicPr>
        <p:blipFill>
          <a:blip r:embed="rId5"/>
          <a:stretch>
            <a:fillRect/>
          </a:stretch>
        </p:blipFill>
        <p:spPr>
          <a:xfrm>
            <a:off x="8169667" y="1191854"/>
            <a:ext cx="837988" cy="837988"/>
          </a:xfrm>
          <a:prstGeom prst="rect">
            <a:avLst/>
          </a:prstGeom>
        </p:spPr>
      </p:pic>
    </p:spTree>
    <p:extLst>
      <p:ext uri="{BB962C8B-B14F-4D97-AF65-F5344CB8AC3E}">
        <p14:creationId xmlns:p14="http://schemas.microsoft.com/office/powerpoint/2010/main" val="133934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0AF0-F7F6-4E4A-A246-E32430CB2217}"/>
              </a:ext>
            </a:extLst>
          </p:cNvPr>
          <p:cNvSpPr>
            <a:spLocks noGrp="1"/>
          </p:cNvSpPr>
          <p:nvPr>
            <p:ph type="title"/>
          </p:nvPr>
        </p:nvSpPr>
        <p:spPr/>
        <p:txBody>
          <a:bodyPr/>
          <a:lstStyle/>
          <a:p>
            <a:r>
              <a:rPr lang="en-US" dirty="0"/>
              <a:t>Wildfire Risks are Increasing </a:t>
            </a:r>
          </a:p>
        </p:txBody>
      </p:sp>
      <p:sp>
        <p:nvSpPr>
          <p:cNvPr id="3" name="Content Placeholder 2">
            <a:extLst>
              <a:ext uri="{FF2B5EF4-FFF2-40B4-BE49-F238E27FC236}">
                <a16:creationId xmlns:a16="http://schemas.microsoft.com/office/drawing/2014/main" id="{20E2726D-633F-4706-B3E5-BEAD36763CE6}"/>
              </a:ext>
            </a:extLst>
          </p:cNvPr>
          <p:cNvSpPr>
            <a:spLocks noGrp="1"/>
          </p:cNvSpPr>
          <p:nvPr>
            <p:ph idx="1"/>
          </p:nvPr>
        </p:nvSpPr>
        <p:spPr>
          <a:xfrm>
            <a:off x="685800" y="1289229"/>
            <a:ext cx="3777558" cy="3521473"/>
          </a:xfrm>
        </p:spPr>
        <p:txBody>
          <a:bodyPr/>
          <a:lstStyle/>
          <a:p>
            <a:r>
              <a:rPr lang="en-US" sz="1700" dirty="0">
                <a:latin typeface="+mj-lt"/>
              </a:rPr>
              <a:t>Hot, arid conditions and dry vegetation (climate)</a:t>
            </a:r>
          </a:p>
          <a:p>
            <a:r>
              <a:rPr lang="en-US" sz="1700" dirty="0">
                <a:latin typeface="+mj-lt"/>
              </a:rPr>
              <a:t>Significantly compromised tree and forest health</a:t>
            </a:r>
          </a:p>
          <a:p>
            <a:r>
              <a:rPr lang="en-US" sz="1700" dirty="0">
                <a:latin typeface="+mj-lt"/>
              </a:rPr>
              <a:t>Invasive species (e.g., cheatgrass)</a:t>
            </a:r>
          </a:p>
          <a:p>
            <a:r>
              <a:rPr lang="en-US" sz="1700" dirty="0">
                <a:latin typeface="+mj-lt"/>
              </a:rPr>
              <a:t>More development in the “WUI”</a:t>
            </a:r>
          </a:p>
          <a:p>
            <a:pPr lvl="1"/>
            <a:r>
              <a:rPr lang="en-US" sz="1700" dirty="0">
                <a:latin typeface="+mj-lt"/>
              </a:rPr>
              <a:t>Human-caused ignitions</a:t>
            </a:r>
          </a:p>
          <a:p>
            <a:pPr lvl="1"/>
            <a:r>
              <a:rPr lang="en-US" sz="1700" dirty="0">
                <a:latin typeface="+mj-lt"/>
              </a:rPr>
              <a:t>Larger losses</a:t>
            </a:r>
          </a:p>
          <a:p>
            <a:r>
              <a:rPr lang="en-US" sz="1700" dirty="0">
                <a:latin typeface="+mj-lt"/>
              </a:rPr>
              <a:t>State and government programs that subsidize/encourage (re)development</a:t>
            </a:r>
          </a:p>
          <a:p>
            <a:r>
              <a:rPr lang="en-US" sz="1700" dirty="0">
                <a:latin typeface="+mj-lt"/>
              </a:rPr>
              <a:t>Federal fire funding challenges</a:t>
            </a:r>
          </a:p>
          <a:p>
            <a:r>
              <a:rPr lang="en-US" sz="1700" dirty="0">
                <a:latin typeface="+mj-lt"/>
              </a:rPr>
              <a:t>Under insurance; failure of insurance to appropriately reflect increased risks</a:t>
            </a:r>
          </a:p>
          <a:p>
            <a:endParaRPr lang="en-US" sz="1700" dirty="0">
              <a:latin typeface="+mj-lt"/>
            </a:endParaRPr>
          </a:p>
        </p:txBody>
      </p:sp>
      <p:sp>
        <p:nvSpPr>
          <p:cNvPr id="8" name="TextBox 7">
            <a:extLst>
              <a:ext uri="{FF2B5EF4-FFF2-40B4-BE49-F238E27FC236}">
                <a16:creationId xmlns:a16="http://schemas.microsoft.com/office/drawing/2014/main" id="{D07EC599-9E4F-4F65-9D70-12546A9B4B46}"/>
              </a:ext>
            </a:extLst>
          </p:cNvPr>
          <p:cNvSpPr txBox="1"/>
          <p:nvPr/>
        </p:nvSpPr>
        <p:spPr>
          <a:xfrm>
            <a:off x="4463358" y="4441371"/>
            <a:ext cx="1734242" cy="369332"/>
          </a:xfrm>
          <a:prstGeom prst="rect">
            <a:avLst/>
          </a:prstGeom>
          <a:solidFill>
            <a:srgbClr val="FFFFFF"/>
          </a:solidFill>
          <a:ln>
            <a:no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AD7D8261-7694-452E-962C-22D5E1E07E86}"/>
              </a:ext>
            </a:extLst>
          </p:cNvPr>
          <p:cNvPicPr>
            <a:picLocks noChangeAspect="1"/>
          </p:cNvPicPr>
          <p:nvPr/>
        </p:nvPicPr>
        <p:blipFill>
          <a:blip r:embed="rId3"/>
          <a:stretch>
            <a:fillRect/>
          </a:stretch>
        </p:blipFill>
        <p:spPr>
          <a:xfrm>
            <a:off x="4463358" y="1305332"/>
            <a:ext cx="4433736" cy="2600488"/>
          </a:xfrm>
          <a:prstGeom prst="rect">
            <a:avLst/>
          </a:prstGeom>
        </p:spPr>
      </p:pic>
      <p:sp>
        <p:nvSpPr>
          <p:cNvPr id="7" name="TextBox 6">
            <a:extLst>
              <a:ext uri="{FF2B5EF4-FFF2-40B4-BE49-F238E27FC236}">
                <a16:creationId xmlns:a16="http://schemas.microsoft.com/office/drawing/2014/main" id="{69A8BFE7-7D85-4A98-90DD-06A95BA6FC9A}"/>
              </a:ext>
            </a:extLst>
          </p:cNvPr>
          <p:cNvSpPr txBox="1"/>
          <p:nvPr/>
        </p:nvSpPr>
        <p:spPr>
          <a:xfrm>
            <a:off x="4572000" y="3988929"/>
            <a:ext cx="4378189"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Houses in the WUI by state; California Department of Insurance. </a:t>
            </a:r>
            <a:r>
              <a:rPr lang="en-US" sz="800" dirty="0">
                <a:solidFill>
                  <a:schemeClr val="accent1"/>
                </a:solidFill>
                <a:latin typeface="Arial" panose="020B0604020202020204" pitchFamily="34" charset="0"/>
                <a:cs typeface="Arial" panose="020B0604020202020204" pitchFamily="34" charset="0"/>
                <a:hlinkClick r:id="rId4"/>
              </a:rPr>
              <a:t>http://www.insurance.ca.gov/0400-news/0100-press-releases/2018/upload/nr002-2018AvailabilityandAffordabilityofWildfireCoverage.pdf </a:t>
            </a:r>
            <a:endParaRPr lang="en-US" sz="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522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542"/>
            <a:ext cx="7772400" cy="555673"/>
          </a:xfrm>
          <a:prstGeom prst="rect">
            <a:avLst/>
          </a:prstGeom>
        </p:spPr>
        <p:txBody>
          <a:bodyPr anchor="ctr">
            <a:noAutofit/>
          </a:bodyPr>
          <a:lstStyle/>
          <a:p>
            <a:r>
              <a:rPr lang="en-US" dirty="0"/>
              <a:t>EEI’s Wildfire Initiative</a:t>
            </a:r>
          </a:p>
        </p:txBody>
      </p:sp>
      <p:sp>
        <p:nvSpPr>
          <p:cNvPr id="5" name="Content Placeholder 4"/>
          <p:cNvSpPr>
            <a:spLocks noGrp="1"/>
          </p:cNvSpPr>
          <p:nvPr>
            <p:ph idx="1"/>
          </p:nvPr>
        </p:nvSpPr>
        <p:spPr>
          <a:xfrm>
            <a:off x="685800" y="1069145"/>
            <a:ext cx="7772400" cy="3826412"/>
          </a:xfrm>
          <a:prstGeom prst="rect">
            <a:avLst/>
          </a:prstGeom>
        </p:spPr>
        <p:txBody>
          <a:bodyPr/>
          <a:lstStyle/>
          <a:p>
            <a:r>
              <a:rPr lang="en-US" dirty="0">
                <a:latin typeface="+mn-lt"/>
              </a:rPr>
              <a:t>Kicked off at September 2018 EEI CEO and Board Session in Colorado Springs, CO </a:t>
            </a:r>
            <a:r>
              <a:rPr lang="en-US" dirty="0">
                <a:latin typeface="+mj-lt"/>
              </a:rPr>
              <a:t>on EEI’s “Two-Part Strategy”</a:t>
            </a:r>
          </a:p>
          <a:p>
            <a:pPr lvl="1"/>
            <a:r>
              <a:rPr lang="en-US" sz="2200" dirty="0">
                <a:latin typeface="+mj-lt"/>
              </a:rPr>
              <a:t>Suggested / best / shared practices; and </a:t>
            </a:r>
          </a:p>
          <a:p>
            <a:pPr lvl="1"/>
            <a:r>
              <a:rPr lang="en-US" sz="2200" dirty="0">
                <a:latin typeface="+mj-lt"/>
              </a:rPr>
              <a:t>Partnerships</a:t>
            </a:r>
          </a:p>
          <a:p>
            <a:pPr lvl="4"/>
            <a:endParaRPr lang="en-US" sz="1600" dirty="0">
              <a:latin typeface="+mj-lt"/>
            </a:endParaRPr>
          </a:p>
          <a:p>
            <a:r>
              <a:rPr lang="en-US" dirty="0">
                <a:latin typeface="+mj-lt"/>
              </a:rPr>
              <a:t>Dialogue continued at January 2019 EEI Western CEO meeting and a keynote panel discussion at March EEI CEO and Board meeting</a:t>
            </a:r>
          </a:p>
          <a:p>
            <a:endParaRPr lang="en-US" sz="2400" dirty="0"/>
          </a:p>
          <a:p>
            <a:pPr marL="457200" lvl="1" indent="0">
              <a:buNone/>
            </a:pPr>
            <a:r>
              <a:rPr lang="en-US" sz="2400" dirty="0"/>
              <a:t>				</a:t>
            </a:r>
          </a:p>
        </p:txBody>
      </p:sp>
    </p:spTree>
    <p:extLst>
      <p:ext uri="{BB962C8B-B14F-4D97-AF65-F5344CB8AC3E}">
        <p14:creationId xmlns:p14="http://schemas.microsoft.com/office/powerpoint/2010/main" val="303128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oAutofit/>
          </a:bodyPr>
          <a:lstStyle/>
          <a:p>
            <a:r>
              <a:rPr lang="en-US" dirty="0"/>
              <a:t>EEI Wildfire Workshop</a:t>
            </a:r>
          </a:p>
        </p:txBody>
      </p:sp>
      <p:sp>
        <p:nvSpPr>
          <p:cNvPr id="5" name="Content Placeholder 4"/>
          <p:cNvSpPr>
            <a:spLocks noGrp="1"/>
          </p:cNvSpPr>
          <p:nvPr>
            <p:ph idx="1"/>
          </p:nvPr>
        </p:nvSpPr>
        <p:spPr>
          <a:xfrm>
            <a:off x="647700" y="1181585"/>
            <a:ext cx="7848600" cy="3389474"/>
          </a:xfrm>
          <a:prstGeom prst="rect">
            <a:avLst/>
          </a:prstGeom>
        </p:spPr>
        <p:txBody>
          <a:bodyPr/>
          <a:lstStyle/>
          <a:p>
            <a:r>
              <a:rPr lang="en-US" dirty="0">
                <a:latin typeface="+mj-lt"/>
              </a:rPr>
              <a:t>Hosted by Portland General Electric on April 26, 2019</a:t>
            </a:r>
          </a:p>
          <a:p>
            <a:pPr lvl="1"/>
            <a:r>
              <a:rPr lang="en-US" sz="1900" dirty="0">
                <a:latin typeface="+mj-lt"/>
              </a:rPr>
              <a:t>Member company wildfire management plans</a:t>
            </a:r>
          </a:p>
          <a:p>
            <a:pPr lvl="1"/>
            <a:r>
              <a:rPr lang="en-US" sz="1900" dirty="0">
                <a:latin typeface="+mj-lt"/>
              </a:rPr>
              <a:t>CEO perspectives on meeting the wildfire challenge</a:t>
            </a:r>
          </a:p>
          <a:p>
            <a:pPr lvl="1"/>
            <a:r>
              <a:rPr lang="en-US" sz="1900" dirty="0">
                <a:latin typeface="+mj-lt"/>
              </a:rPr>
              <a:t>Fire prevention, detection and suppression technology</a:t>
            </a:r>
          </a:p>
          <a:p>
            <a:pPr lvl="1"/>
            <a:r>
              <a:rPr lang="en-US" sz="1900" dirty="0">
                <a:latin typeface="+mj-lt"/>
              </a:rPr>
              <a:t>State, local and key partnerships</a:t>
            </a:r>
          </a:p>
          <a:p>
            <a:pPr lvl="1"/>
            <a:r>
              <a:rPr lang="en-US" sz="1900" dirty="0">
                <a:latin typeface="+mj-lt"/>
              </a:rPr>
              <a:t>Vegetation management and accessing rights of way</a:t>
            </a:r>
          </a:p>
          <a:p>
            <a:pPr lvl="1"/>
            <a:r>
              <a:rPr lang="en-US" sz="1900" dirty="0">
                <a:latin typeface="+mj-lt"/>
              </a:rPr>
              <a:t>Emerging issues</a:t>
            </a:r>
          </a:p>
          <a:p>
            <a:r>
              <a:rPr lang="en-US" dirty="0">
                <a:latin typeface="+mj-lt"/>
              </a:rPr>
              <a:t>Key Takeaways</a:t>
            </a:r>
          </a:p>
          <a:p>
            <a:pPr lvl="1"/>
            <a:r>
              <a:rPr lang="en-US" sz="1900" dirty="0">
                <a:latin typeface="+mj-lt"/>
              </a:rPr>
              <a:t>Labor shortage around vegetation management</a:t>
            </a:r>
          </a:p>
          <a:p>
            <a:pPr lvl="1"/>
            <a:r>
              <a:rPr lang="en-US" sz="1900" dirty="0">
                <a:latin typeface="+mj-lt"/>
              </a:rPr>
              <a:t>Non-California electric companies looking for a better understanding on how to start the risk assessment for their systems or territories</a:t>
            </a:r>
          </a:p>
        </p:txBody>
      </p:sp>
    </p:spTree>
    <p:extLst>
      <p:ext uri="{BB962C8B-B14F-4D97-AF65-F5344CB8AC3E}">
        <p14:creationId xmlns:p14="http://schemas.microsoft.com/office/powerpoint/2010/main" val="1050748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EF8E724B543944909B8320B462A6C1" ma:contentTypeVersion="4" ma:contentTypeDescription="Create a new document." ma:contentTypeScope="" ma:versionID="df9a5735eaae55d29654a7c43960af72">
  <xsd:schema xmlns:xsd="http://www.w3.org/2001/XMLSchema" xmlns:xs="http://www.w3.org/2001/XMLSchema" xmlns:p="http://schemas.microsoft.com/office/2006/metadata/properties" xmlns:ns2="18ac25e7-b1b6-4399-a7e0-7c42d01b8390" targetNamespace="http://schemas.microsoft.com/office/2006/metadata/properties" ma:root="true" ma:fieldsID="4b22bb682c90158e0d3b470b1d45a38f" ns2:_="">
    <xsd:import namespace="18ac25e7-b1b6-4399-a7e0-7c42d01b8390"/>
    <xsd:element name="properties">
      <xsd:complexType>
        <xsd:sequence>
          <xsd:element name="documentManagement">
            <xsd:complexType>
              <xsd:all>
                <xsd:element ref="ns2:Description0" minOccurs="0"/>
                <xsd:element ref="ns2:Thumbnail" minOccurs="0"/>
                <xsd:element ref="ns2:Sort_x0020_Ord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c25e7-b1b6-4399-a7e0-7c42d01b8390"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Thumbnail" ma:index="9"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Sort_x0020_Order" ma:index="10" ma:displayName="Sort Order" ma:internalName="Sort_x0020_Order">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18ac25e7-b1b6-4399-a7e0-7c42d01b8390">Updated March 2018
Template for standard EEI slides to be used on a screen with a 16:9 aspect ratio (large screen format - more commonly used)</Description0>
    <Thumbnail xmlns="18ac25e7-b1b6-4399-a7e0-7c42d01b8390">
      <Url xsi:nil="true"/>
      <Description xsi:nil="true"/>
    </Thumbnail>
    <Sort_x0020_Order xmlns="18ac25e7-b1b6-4399-a7e0-7c42d01b8390">4</Sort_x0020_Order>
  </documentManagement>
</p:properties>
</file>

<file path=customXml/itemProps1.xml><?xml version="1.0" encoding="utf-8"?>
<ds:datastoreItem xmlns:ds="http://schemas.openxmlformats.org/officeDocument/2006/customXml" ds:itemID="{EEBD1524-47CB-4676-9C4F-423FD2FAF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c25e7-b1b6-4399-a7e0-7c42d01b83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60803F-D0C8-405E-A84A-EB9106797F8C}">
  <ds:schemaRefs>
    <ds:schemaRef ds:uri="http://schemas.microsoft.com/sharepoint/v3/contenttype/forms"/>
  </ds:schemaRefs>
</ds:datastoreItem>
</file>

<file path=customXml/itemProps3.xml><?xml version="1.0" encoding="utf-8"?>
<ds:datastoreItem xmlns:ds="http://schemas.openxmlformats.org/officeDocument/2006/customXml" ds:itemID="{16F56269-4077-4FA7-B9E9-C448722E957A}">
  <ds:schemaRefs>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18ac25e7-b1b6-4399-a7e0-7c42d01b839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1046</TotalTime>
  <Words>2116</Words>
  <Application>Microsoft Office PowerPoint</Application>
  <PresentationFormat>On-screen Show (16:9)</PresentationFormat>
  <Paragraphs>269</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Lucida Grande</vt:lpstr>
      <vt:lpstr>Wingdings</vt:lpstr>
      <vt:lpstr>Office Theme</vt:lpstr>
      <vt:lpstr>PowerPoint Presentation</vt:lpstr>
      <vt:lpstr>About EEI</vt:lpstr>
      <vt:lpstr>Wildfire Risk in Context</vt:lpstr>
      <vt:lpstr>Wildfires and Climate Change August 6, 2018</vt:lpstr>
      <vt:lpstr>Number of Billion Dollar Weather and Climate Disasters</vt:lpstr>
      <vt:lpstr>   2018: Active Year of Billion Dollar Weather and Climate Disasters</vt:lpstr>
      <vt:lpstr>Wildfire Risks are Increasing </vt:lpstr>
      <vt:lpstr>EEI’s Wildfire Initiative</vt:lpstr>
      <vt:lpstr>EEI Wildfire Workshop</vt:lpstr>
      <vt:lpstr>What is EEI Doing to Implement the Two-Part Industry Strategy?</vt:lpstr>
      <vt:lpstr>Increased Risk + Larger Losses: Who Pays?</vt:lpstr>
      <vt:lpstr>EEI is Working on Regulatory Approaches to:</vt:lpstr>
      <vt:lpstr>Current Administration Efforts</vt:lpstr>
      <vt:lpstr>Public-Private Partnerships</vt:lpstr>
      <vt:lpstr>Mutual Assistance Framework</vt:lpstr>
      <vt:lpstr>EEI Member Company “Toolkit”</vt:lpstr>
      <vt:lpstr>Review: EEI CEOs Are Focused</vt:lpstr>
      <vt:lpstr>Q&amp;A / Contact Information</vt:lpstr>
    </vt:vector>
  </TitlesOfParts>
  <Company>EEI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EEI Presentation Template 16-9</dc:title>
  <dc:creator>Creative Services 1 EEI</dc:creator>
  <cp:lastModifiedBy>Eisenbrey, Chris</cp:lastModifiedBy>
  <cp:revision>129</cp:revision>
  <dcterms:created xsi:type="dcterms:W3CDTF">2016-01-07T14:32:54Z</dcterms:created>
  <dcterms:modified xsi:type="dcterms:W3CDTF">2019-06-13T17:55:37Z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0x010100D7EF8E724B543944909B8320B462A6C1</vt:lpwstr>
  </property>
</Properties>
</file>