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257" r:id="rId2"/>
    <p:sldId id="528" r:id="rId3"/>
    <p:sldId id="447" r:id="rId4"/>
    <p:sldId id="448" r:id="rId5"/>
    <p:sldId id="414" r:id="rId6"/>
    <p:sldId id="501" r:id="rId7"/>
    <p:sldId id="502" r:id="rId8"/>
    <p:sldId id="410" r:id="rId9"/>
    <p:sldId id="598" r:id="rId10"/>
    <p:sldId id="611" r:id="rId11"/>
    <p:sldId id="423" r:id="rId12"/>
    <p:sldId id="519" r:id="rId13"/>
    <p:sldId id="634" r:id="rId14"/>
    <p:sldId id="612" r:id="rId15"/>
    <p:sldId id="421" r:id="rId16"/>
    <p:sldId id="482" r:id="rId17"/>
    <p:sldId id="527" r:id="rId18"/>
    <p:sldId id="637" r:id="rId19"/>
    <p:sldId id="616" r:id="rId20"/>
    <p:sldId id="617" r:id="rId21"/>
    <p:sldId id="635" r:id="rId22"/>
    <p:sldId id="636" r:id="rId23"/>
    <p:sldId id="526" r:id="rId24"/>
    <p:sldId id="488" r:id="rId25"/>
    <p:sldId id="619" r:id="rId26"/>
    <p:sldId id="620" r:id="rId27"/>
    <p:sldId id="621" r:id="rId28"/>
    <p:sldId id="622" r:id="rId29"/>
    <p:sldId id="525" r:id="rId30"/>
    <p:sldId id="520" r:id="rId31"/>
    <p:sldId id="628" r:id="rId32"/>
    <p:sldId id="638" r:id="rId33"/>
    <p:sldId id="626" r:id="rId34"/>
    <p:sldId id="627" r:id="rId35"/>
    <p:sldId id="481" r:id="rId36"/>
    <p:sldId id="625" r:id="rId37"/>
    <p:sldId id="631" r:id="rId38"/>
    <p:sldId id="633" r:id="rId39"/>
    <p:sldId id="544" r:id="rId4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42878485-563A-44B8-8D20-44847799B556}">
          <p14:sldIdLst>
            <p14:sldId id="257"/>
            <p14:sldId id="528"/>
            <p14:sldId id="447"/>
            <p14:sldId id="448"/>
            <p14:sldId id="414"/>
            <p14:sldId id="501"/>
            <p14:sldId id="502"/>
            <p14:sldId id="410"/>
            <p14:sldId id="598"/>
            <p14:sldId id="611"/>
            <p14:sldId id="423"/>
            <p14:sldId id="519"/>
            <p14:sldId id="634"/>
            <p14:sldId id="612"/>
            <p14:sldId id="421"/>
            <p14:sldId id="482"/>
            <p14:sldId id="527"/>
            <p14:sldId id="637"/>
            <p14:sldId id="616"/>
            <p14:sldId id="617"/>
            <p14:sldId id="635"/>
            <p14:sldId id="636"/>
            <p14:sldId id="526"/>
            <p14:sldId id="488"/>
          </p14:sldIdLst>
        </p14:section>
        <p14:section name="Untitled Section" id="{A200E31A-F1BB-40B3-B272-B733B8B35588}">
          <p14:sldIdLst>
            <p14:sldId id="619"/>
            <p14:sldId id="620"/>
            <p14:sldId id="621"/>
            <p14:sldId id="622"/>
            <p14:sldId id="525"/>
            <p14:sldId id="520"/>
            <p14:sldId id="628"/>
            <p14:sldId id="638"/>
            <p14:sldId id="626"/>
            <p14:sldId id="627"/>
            <p14:sldId id="481"/>
            <p14:sldId id="625"/>
            <p14:sldId id="631"/>
            <p14:sldId id="633"/>
            <p14:sldId id="54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chran, Justin@Energy" initials="CJ" lastIdx="4" clrIdx="0">
    <p:extLst>
      <p:ext uri="{19B8F6BF-5375-455C-9EA6-DF929625EA0E}">
        <p15:presenceInfo xmlns:p15="http://schemas.microsoft.com/office/powerpoint/2012/main" userId="S-1-5-21-606747145-1060284298-682003330-886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CC99"/>
    <a:srgbClr val="CCFFFF"/>
    <a:srgbClr val="F79B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185" autoAdjust="0"/>
  </p:normalViewPr>
  <p:slideViewPr>
    <p:cSldViewPr>
      <p:cViewPr varScale="1">
        <p:scale>
          <a:sx n="85" d="100"/>
          <a:sy n="85" d="100"/>
        </p:scale>
        <p:origin x="969"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91BB04EF-93F4-44B1-9578-72FCC7031499}" type="datetimeFigureOut">
              <a:rPr lang="en-US"/>
              <a:pPr>
                <a:defRPr/>
              </a:pPr>
              <a:t>6/12/2019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383D7C0-F504-427C-9C5E-C63AC19A8055}" type="slidenum">
              <a:rPr lang="en-US" altLang="en-US"/>
              <a:pPr/>
              <a:t>‹#›</a:t>
            </a:fld>
            <a:endParaRPr lang="en-US" altLang="en-US"/>
          </a:p>
        </p:txBody>
      </p:sp>
    </p:spTree>
    <p:extLst>
      <p:ext uri="{BB962C8B-B14F-4D97-AF65-F5344CB8AC3E}">
        <p14:creationId xmlns:p14="http://schemas.microsoft.com/office/powerpoint/2010/main" val="1569378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43B7B1FA-7015-48D8-AF3A-C2DDF370A0BB}" type="datetimeFigureOut">
              <a:rPr lang="en-US"/>
              <a:pPr>
                <a:defRPr/>
              </a:pPr>
              <a:t>6/12/2019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4E2F5682-C62C-4CBE-AB0A-1A090AF0E3A7}" type="slidenum">
              <a:rPr lang="en-US" altLang="en-US"/>
              <a:pPr/>
              <a:t>‹#›</a:t>
            </a:fld>
            <a:endParaRPr lang="en-US" altLang="en-US"/>
          </a:p>
        </p:txBody>
      </p:sp>
    </p:spTree>
    <p:extLst>
      <p:ext uri="{BB962C8B-B14F-4D97-AF65-F5344CB8AC3E}">
        <p14:creationId xmlns:p14="http://schemas.microsoft.com/office/powerpoint/2010/main" val="32200948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435AA00-156D-4B39-9AA3-87EEEF4C2C5B}" type="slidenum">
              <a:rPr lang="en-US" altLang="en-US">
                <a:latin typeface="Calibri" panose="020F0502020204030204" pitchFamily="34" charset="0"/>
              </a:rPr>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408526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2F5682-C62C-4CBE-AB0A-1A090AF0E3A7}" type="slidenum">
              <a:rPr lang="en-US" altLang="en-US" smtClean="0"/>
              <a:pPr/>
              <a:t>3</a:t>
            </a:fld>
            <a:endParaRPr lang="en-US" altLang="en-US"/>
          </a:p>
        </p:txBody>
      </p:sp>
    </p:spTree>
    <p:extLst>
      <p:ext uri="{BB962C8B-B14F-4D97-AF65-F5344CB8AC3E}">
        <p14:creationId xmlns:p14="http://schemas.microsoft.com/office/powerpoint/2010/main" val="2005043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2F5682-C62C-4CBE-AB0A-1A090AF0E3A7}" type="slidenum">
              <a:rPr lang="en-US" altLang="en-US" smtClean="0"/>
              <a:pPr/>
              <a:t>10</a:t>
            </a:fld>
            <a:endParaRPr lang="en-US" altLang="en-US"/>
          </a:p>
        </p:txBody>
      </p:sp>
    </p:spTree>
    <p:extLst>
      <p:ext uri="{BB962C8B-B14F-4D97-AF65-F5344CB8AC3E}">
        <p14:creationId xmlns:p14="http://schemas.microsoft.com/office/powerpoint/2010/main" val="272375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E756D9-872B-478F-A64B-C51B101252B1}" type="slidenum">
              <a:rPr lang="en-US" smtClean="0"/>
              <a:pPr>
                <a:defRPr/>
              </a:pPr>
              <a:t>19</a:t>
            </a:fld>
            <a:endParaRPr lang="en-US" dirty="0"/>
          </a:p>
        </p:txBody>
      </p:sp>
    </p:spTree>
    <p:extLst>
      <p:ext uri="{BB962C8B-B14F-4D97-AF65-F5344CB8AC3E}">
        <p14:creationId xmlns:p14="http://schemas.microsoft.com/office/powerpoint/2010/main" val="3748052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E756D9-872B-478F-A64B-C51B101252B1}" type="slidenum">
              <a:rPr lang="en-US" smtClean="0"/>
              <a:pPr>
                <a:defRPr/>
              </a:pPr>
              <a:t>21</a:t>
            </a:fld>
            <a:endParaRPr lang="en-US" dirty="0"/>
          </a:p>
        </p:txBody>
      </p:sp>
    </p:spTree>
    <p:extLst>
      <p:ext uri="{BB962C8B-B14F-4D97-AF65-F5344CB8AC3E}">
        <p14:creationId xmlns:p14="http://schemas.microsoft.com/office/powerpoint/2010/main" val="3748052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t>6/13/2019</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DE7F419-E60A-4C62-A2D8-38AE520F6AFE}" type="slidenum">
              <a:rPr lang="en-US" altLang="en-US"/>
              <a:pPr/>
              <a:t>‹#›</a:t>
            </a:fld>
            <a:endParaRPr lang="en-US" altLang="en-US"/>
          </a:p>
        </p:txBody>
      </p:sp>
    </p:spTree>
    <p:extLst>
      <p:ext uri="{BB962C8B-B14F-4D97-AF65-F5344CB8AC3E}">
        <p14:creationId xmlns:p14="http://schemas.microsoft.com/office/powerpoint/2010/main" val="3552413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6/13/2019</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AFBD49C-4922-47A8-BC5D-9E248796BBF2}" type="slidenum">
              <a:rPr lang="en-US" altLang="en-US"/>
              <a:pPr/>
              <a:t>‹#›</a:t>
            </a:fld>
            <a:endParaRPr lang="en-US" altLang="en-US"/>
          </a:p>
        </p:txBody>
      </p:sp>
    </p:spTree>
    <p:extLst>
      <p:ext uri="{BB962C8B-B14F-4D97-AF65-F5344CB8AC3E}">
        <p14:creationId xmlns:p14="http://schemas.microsoft.com/office/powerpoint/2010/main" val="721356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6/13/2019</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5E33A78-7468-482F-9307-E037F649D5FB}" type="slidenum">
              <a:rPr lang="en-US" altLang="en-US"/>
              <a:pPr/>
              <a:t>‹#›</a:t>
            </a:fld>
            <a:endParaRPr lang="en-US" altLang="en-US"/>
          </a:p>
        </p:txBody>
      </p:sp>
    </p:spTree>
    <p:extLst>
      <p:ext uri="{BB962C8B-B14F-4D97-AF65-F5344CB8AC3E}">
        <p14:creationId xmlns:p14="http://schemas.microsoft.com/office/powerpoint/2010/main" val="2722390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6/13/2019</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0802B69-47C9-416C-A722-9CEB407F0740}" type="slidenum">
              <a:rPr lang="en-US" altLang="en-US"/>
              <a:pPr/>
              <a:t>‹#›</a:t>
            </a:fld>
            <a:endParaRPr lang="en-US" altLang="en-US"/>
          </a:p>
        </p:txBody>
      </p:sp>
    </p:spTree>
    <p:extLst>
      <p:ext uri="{BB962C8B-B14F-4D97-AF65-F5344CB8AC3E}">
        <p14:creationId xmlns:p14="http://schemas.microsoft.com/office/powerpoint/2010/main" val="1779563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6/13/2019</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7A22EE9-B4D0-4A6D-9FB2-57FDB2FC93B1}" type="slidenum">
              <a:rPr lang="en-US" altLang="en-US"/>
              <a:pPr/>
              <a:t>‹#›</a:t>
            </a:fld>
            <a:endParaRPr lang="en-US" altLang="en-US"/>
          </a:p>
        </p:txBody>
      </p:sp>
    </p:spTree>
    <p:extLst>
      <p:ext uri="{BB962C8B-B14F-4D97-AF65-F5344CB8AC3E}">
        <p14:creationId xmlns:p14="http://schemas.microsoft.com/office/powerpoint/2010/main" val="3670105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t>6/13/2019</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0F963AA-243D-4C87-8513-7ABD959FBC3D}" type="slidenum">
              <a:rPr lang="en-US" altLang="en-US"/>
              <a:pPr/>
              <a:t>‹#›</a:t>
            </a:fld>
            <a:endParaRPr lang="en-US" altLang="en-US"/>
          </a:p>
        </p:txBody>
      </p:sp>
    </p:spTree>
    <p:extLst>
      <p:ext uri="{BB962C8B-B14F-4D97-AF65-F5344CB8AC3E}">
        <p14:creationId xmlns:p14="http://schemas.microsoft.com/office/powerpoint/2010/main" val="1100706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t>6/13/2019</a:t>
            </a: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4F5488B-47D1-4C73-BB90-B31B2B0E831D}" type="slidenum">
              <a:rPr lang="en-US" altLang="en-US"/>
              <a:pPr/>
              <a:t>‹#›</a:t>
            </a:fld>
            <a:endParaRPr lang="en-US" altLang="en-US"/>
          </a:p>
        </p:txBody>
      </p:sp>
    </p:spTree>
    <p:extLst>
      <p:ext uri="{BB962C8B-B14F-4D97-AF65-F5344CB8AC3E}">
        <p14:creationId xmlns:p14="http://schemas.microsoft.com/office/powerpoint/2010/main" val="571972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6/13/2019</a:t>
            </a: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F5473EE-1BE8-4E1E-A105-027AD261EFAA}" type="slidenum">
              <a:rPr lang="en-US" altLang="en-US"/>
              <a:pPr/>
              <a:t>‹#›</a:t>
            </a:fld>
            <a:endParaRPr lang="en-US" altLang="en-US"/>
          </a:p>
        </p:txBody>
      </p:sp>
    </p:spTree>
    <p:extLst>
      <p:ext uri="{BB962C8B-B14F-4D97-AF65-F5344CB8AC3E}">
        <p14:creationId xmlns:p14="http://schemas.microsoft.com/office/powerpoint/2010/main" val="3986400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6/13/2019</a:t>
            </a: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BE0ADC7-7B6F-4304-A327-F2840481BE5D}" type="slidenum">
              <a:rPr lang="en-US" altLang="en-US"/>
              <a:pPr/>
              <a:t>‹#›</a:t>
            </a:fld>
            <a:endParaRPr lang="en-US" altLang="en-US"/>
          </a:p>
        </p:txBody>
      </p:sp>
    </p:spTree>
    <p:extLst>
      <p:ext uri="{BB962C8B-B14F-4D97-AF65-F5344CB8AC3E}">
        <p14:creationId xmlns:p14="http://schemas.microsoft.com/office/powerpoint/2010/main" val="3619717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6/13/2019</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44D9B85-D287-4C59-A810-5DDCE5E0C205}" type="slidenum">
              <a:rPr lang="en-US" altLang="en-US"/>
              <a:pPr/>
              <a:t>‹#›</a:t>
            </a:fld>
            <a:endParaRPr lang="en-US" altLang="en-US"/>
          </a:p>
        </p:txBody>
      </p:sp>
    </p:spTree>
    <p:extLst>
      <p:ext uri="{BB962C8B-B14F-4D97-AF65-F5344CB8AC3E}">
        <p14:creationId xmlns:p14="http://schemas.microsoft.com/office/powerpoint/2010/main" val="1148484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6/13/2019</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D4A43EB-B864-4A39-A087-3B2E342EFC20}" type="slidenum">
              <a:rPr lang="en-US" altLang="en-US"/>
              <a:pPr/>
              <a:t>‹#›</a:t>
            </a:fld>
            <a:endParaRPr lang="en-US" altLang="en-US"/>
          </a:p>
        </p:txBody>
      </p:sp>
    </p:spTree>
    <p:extLst>
      <p:ext uri="{BB962C8B-B14F-4D97-AF65-F5344CB8AC3E}">
        <p14:creationId xmlns:p14="http://schemas.microsoft.com/office/powerpoint/2010/main" val="2904186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r>
              <a:rPr lang="en-US"/>
              <a:t>6/13/2019</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6736C2A8-DF15-4B56-9752-4BF82A01EF5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gordon.schremp@energy.ca.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energy.ca.gov/emergencie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1828800" y="228600"/>
            <a:ext cx="6324600" cy="1371600"/>
          </a:xfrm>
          <a:prstGeom prst="rect">
            <a:avLst/>
          </a:prstGeom>
          <a:noFill/>
          <a:ln w="9525">
            <a:noFill/>
            <a:miter lim="800000"/>
            <a:headEnd/>
            <a:tailEnd/>
          </a:ln>
        </p:spPr>
        <p:txBody>
          <a:bodyPr anchor="ctr"/>
          <a:lstStyle/>
          <a:p>
            <a:pPr algn="ctr">
              <a:defRPr/>
            </a:pPr>
            <a:r>
              <a:rPr lang="en-US" sz="3200" b="1" dirty="0">
                <a:latin typeface="+mj-lt"/>
                <a:ea typeface="+mj-ea"/>
                <a:cs typeface="+mj-cs"/>
              </a:rPr>
              <a:t>California Fuel Overview &amp; Emergency Fuels Activities</a:t>
            </a:r>
          </a:p>
        </p:txBody>
      </p:sp>
      <p:sp>
        <p:nvSpPr>
          <p:cNvPr id="11" name="Rectangle 3"/>
          <p:cNvSpPr txBox="1">
            <a:spLocks noChangeArrowheads="1"/>
          </p:cNvSpPr>
          <p:nvPr/>
        </p:nvSpPr>
        <p:spPr bwMode="auto">
          <a:xfrm>
            <a:off x="762000" y="1676400"/>
            <a:ext cx="7696200" cy="3576638"/>
          </a:xfrm>
          <a:prstGeom prst="rect">
            <a:avLst/>
          </a:prstGeom>
          <a:noFill/>
          <a:ln w="9525">
            <a:noFill/>
            <a:miter lim="800000"/>
            <a:headEnd/>
            <a:tailEnd/>
          </a:ln>
        </p:spPr>
        <p:txBody>
          <a:bodyPr/>
          <a:lstStyle/>
          <a:p>
            <a:pPr algn="ctr">
              <a:defRPr/>
            </a:pPr>
            <a:endParaRPr lang="en-US" sz="2800" dirty="0">
              <a:latin typeface="+mj-lt"/>
              <a:cs typeface="Arial" charset="0"/>
            </a:endParaRPr>
          </a:p>
          <a:p>
            <a:pPr algn="ctr">
              <a:defRPr/>
            </a:pPr>
            <a:r>
              <a:rPr lang="en-US" sz="2800" dirty="0">
                <a:latin typeface="+mj-lt"/>
                <a:cs typeface="Arial" charset="0"/>
              </a:rPr>
              <a:t>CUEA Annual Conference</a:t>
            </a:r>
          </a:p>
          <a:p>
            <a:pPr algn="ctr">
              <a:defRPr/>
            </a:pPr>
            <a:r>
              <a:rPr lang="en-US" sz="2400" dirty="0">
                <a:latin typeface="+mn-lt"/>
                <a:cs typeface="+mn-cs"/>
              </a:rPr>
              <a:t>South Lake Tahoe</a:t>
            </a:r>
          </a:p>
          <a:p>
            <a:pPr algn="ctr">
              <a:spcBef>
                <a:spcPct val="20000"/>
              </a:spcBef>
              <a:defRPr/>
            </a:pPr>
            <a:endParaRPr lang="en-US" sz="2400" dirty="0">
              <a:latin typeface="+mn-lt"/>
              <a:cs typeface="+mn-cs"/>
            </a:endParaRPr>
          </a:p>
          <a:p>
            <a:pPr algn="ctr">
              <a:spcBef>
                <a:spcPct val="20000"/>
              </a:spcBef>
              <a:defRPr/>
            </a:pPr>
            <a:r>
              <a:rPr lang="en-US" sz="2000" dirty="0">
                <a:latin typeface="+mn-lt"/>
                <a:cs typeface="+mn-cs"/>
              </a:rPr>
              <a:t>June 13, 2019</a:t>
            </a:r>
          </a:p>
          <a:p>
            <a:pPr algn="ctr">
              <a:spcBef>
                <a:spcPct val="20000"/>
              </a:spcBef>
              <a:defRPr/>
            </a:pPr>
            <a:endParaRPr lang="en-US" sz="1000" i="1" dirty="0">
              <a:latin typeface="+mn-lt"/>
              <a:cs typeface="+mn-cs"/>
            </a:endParaRPr>
          </a:p>
          <a:p>
            <a:pPr algn="ctr">
              <a:spcBef>
                <a:spcPct val="20000"/>
              </a:spcBef>
              <a:defRPr/>
            </a:pPr>
            <a:r>
              <a:rPr lang="en-US" sz="2000" i="1" dirty="0">
                <a:latin typeface="+mn-lt"/>
                <a:cs typeface="+mn-cs"/>
              </a:rPr>
              <a:t>Gordon Schremp</a:t>
            </a:r>
          </a:p>
          <a:p>
            <a:pPr algn="ctr">
              <a:spcBef>
                <a:spcPct val="20000"/>
              </a:spcBef>
              <a:defRPr/>
            </a:pPr>
            <a:r>
              <a:rPr lang="en-US" sz="2000" i="1" dirty="0">
                <a:latin typeface="+mn-lt"/>
                <a:cs typeface="+mn-cs"/>
              </a:rPr>
              <a:t>California Energy Commission</a:t>
            </a:r>
          </a:p>
          <a:p>
            <a:pPr algn="ctr">
              <a:spcBef>
                <a:spcPct val="20000"/>
              </a:spcBef>
              <a:defRPr/>
            </a:pPr>
            <a:endParaRPr lang="en-US" sz="2000" i="1" dirty="0">
              <a:solidFill>
                <a:schemeClr val="tx1">
                  <a:tint val="75000"/>
                </a:schemeClr>
              </a:solidFill>
              <a:latin typeface="+mn-lt"/>
              <a:cs typeface="+mn-cs"/>
            </a:endParaRPr>
          </a:p>
          <a:p>
            <a:pPr algn="ctr">
              <a:spcBef>
                <a:spcPct val="20000"/>
              </a:spcBef>
              <a:defRPr/>
            </a:pPr>
            <a:endParaRPr lang="en-US" sz="2000" i="1" dirty="0">
              <a:solidFill>
                <a:schemeClr val="tx1">
                  <a:tint val="75000"/>
                </a:schemeClr>
              </a:solidFill>
              <a:latin typeface="+mn-lt"/>
              <a:cs typeface="+mn-cs"/>
            </a:endParaRPr>
          </a:p>
          <a:p>
            <a:pPr algn="ctr">
              <a:spcBef>
                <a:spcPct val="20000"/>
              </a:spcBef>
              <a:defRPr/>
            </a:pPr>
            <a:endParaRPr lang="en-US" sz="1400" dirty="0">
              <a:solidFill>
                <a:schemeClr val="tx1">
                  <a:tint val="75000"/>
                </a:schemeClr>
              </a:solidFill>
              <a:latin typeface="+mn-lt"/>
              <a:cs typeface="+mn-cs"/>
            </a:endParaRPr>
          </a:p>
        </p:txBody>
      </p:sp>
      <p:sp>
        <p:nvSpPr>
          <p:cNvPr id="12" name="TextBox 11"/>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pic>
        <p:nvPicPr>
          <p:cNvPr id="6" name="Picture 2"/>
          <p:cNvPicPr>
            <a:picLocks noChangeAspect="1" noChangeArrowheads="1"/>
          </p:cNvPicPr>
          <p:nvPr/>
        </p:nvPicPr>
        <p:blipFill>
          <a:blip r:embed="rId3" cstate="print"/>
          <a:srcRect/>
          <a:stretch>
            <a:fillRect/>
          </a:stretch>
        </p:blipFill>
        <p:spPr bwMode="auto">
          <a:xfrm>
            <a:off x="76200" y="76200"/>
            <a:ext cx="1143000" cy="995882"/>
          </a:xfrm>
          <a:prstGeom prst="rect">
            <a:avLst/>
          </a:prstGeom>
          <a:noFill/>
          <a:ln w="9525">
            <a:noFill/>
            <a:miter lim="800000"/>
            <a:headEnd/>
            <a:tailEnd/>
          </a:ln>
        </p:spPr>
      </p:pic>
      <p:sp>
        <p:nvSpPr>
          <p:cNvPr id="7" name="Content Placeholder 4">
            <a:extLst>
              <a:ext uri="{FF2B5EF4-FFF2-40B4-BE49-F238E27FC236}">
                <a16:creationId xmlns:a16="http://schemas.microsoft.com/office/drawing/2014/main" id="{6879ECAC-3D30-4F99-AF32-2BBD0CE8814B}"/>
              </a:ext>
            </a:extLst>
          </p:cNvPr>
          <p:cNvSpPr txBox="1">
            <a:spLocks/>
          </p:cNvSpPr>
          <p:nvPr/>
        </p:nvSpPr>
        <p:spPr bwMode="auto">
          <a:xfrm>
            <a:off x="1790700" y="571500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a:buNone/>
              <a:defRPr/>
            </a:pPr>
            <a:r>
              <a:rPr lang="en-US" sz="1800" i="1" dirty="0">
                <a:hlinkClick r:id="rId4"/>
              </a:rPr>
              <a:t>gordon.schremp@energy.ca.gov</a:t>
            </a:r>
            <a:r>
              <a:rPr lang="en-US" sz="1800" i="1" dirty="0"/>
              <a:t>	916-654-4887</a:t>
            </a:r>
          </a:p>
          <a:p>
            <a:pPr marL="0" indent="0" algn="ctr">
              <a:buNone/>
              <a:defRPr/>
            </a:pPr>
            <a:endParaRPr lang="en-US" sz="18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838200" y="-76200"/>
            <a:ext cx="8229600" cy="1143000"/>
          </a:xfrm>
        </p:spPr>
        <p:txBody>
          <a:bodyPr/>
          <a:lstStyle/>
          <a:p>
            <a:pPr eaLnBrk="1" hangingPunct="1"/>
            <a:r>
              <a:rPr lang="en-US" altLang="en-US" sz="3200" dirty="0"/>
              <a:t>Crude Oil – California Pipelines</a:t>
            </a:r>
          </a:p>
        </p:txBody>
      </p:sp>
      <p:sp>
        <p:nvSpPr>
          <p:cNvPr id="10" name="Date Placeholder 9"/>
          <p:cNvSpPr>
            <a:spLocks noGrp="1"/>
          </p:cNvSpPr>
          <p:nvPr>
            <p:ph type="dt" sz="quarter" idx="10"/>
          </p:nvPr>
        </p:nvSpPr>
        <p:spPr/>
        <p:txBody>
          <a:bodyPr/>
          <a:lstStyle/>
          <a:p>
            <a:pPr>
              <a:defRPr/>
            </a:pPr>
            <a:r>
              <a:rPr lang="en-US"/>
              <a:t>6/13/2019</a:t>
            </a:r>
          </a:p>
        </p:txBody>
      </p:sp>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12" name="Content Placeholder 6"/>
          <p:cNvSpPr>
            <a:spLocks noGrp="1"/>
          </p:cNvSpPr>
          <p:nvPr>
            <p:ph sz="half" idx="1"/>
          </p:nvPr>
        </p:nvSpPr>
        <p:spPr>
          <a:xfrm>
            <a:off x="-228600" y="1219200"/>
            <a:ext cx="4648200" cy="4525962"/>
          </a:xfrm>
        </p:spPr>
        <p:txBody>
          <a:bodyPr/>
          <a:lstStyle/>
          <a:p>
            <a:pPr lvl="1">
              <a:buFontTx/>
              <a:buChar char="•"/>
              <a:defRPr/>
            </a:pPr>
            <a:r>
              <a:rPr lang="en-US" sz="2000" b="1" kern="0" dirty="0">
                <a:solidFill>
                  <a:srgbClr val="FF0000"/>
                </a:solidFill>
              </a:rPr>
              <a:t>31.0 percent </a:t>
            </a:r>
            <a:r>
              <a:rPr lang="en-US" sz="2000" kern="0" dirty="0"/>
              <a:t>of crude oil received by all California refineries transported via pipelines – 532.5 thousand barrels per day during 2017</a:t>
            </a:r>
          </a:p>
          <a:p>
            <a:pPr lvl="2">
              <a:buFontTx/>
              <a:buChar char="•"/>
              <a:defRPr/>
            </a:pPr>
            <a:r>
              <a:rPr lang="en-US" sz="1600" kern="0" dirty="0"/>
              <a:t>SF Bay Area refineries received 252.0 thousand barrels per day of CA crude oil via three main trunk lines from southern San Joaquin Valley – </a:t>
            </a:r>
            <a:r>
              <a:rPr lang="en-US" sz="1600" b="1" kern="0" dirty="0">
                <a:solidFill>
                  <a:srgbClr val="FF0000"/>
                </a:solidFill>
              </a:rPr>
              <a:t>33.4 percent </a:t>
            </a:r>
            <a:r>
              <a:rPr lang="en-US" sz="1600" kern="0" dirty="0"/>
              <a:t>of total receipts during 2017</a:t>
            </a:r>
          </a:p>
          <a:p>
            <a:pPr lvl="2">
              <a:buFontTx/>
              <a:buChar char="•"/>
              <a:defRPr/>
            </a:pPr>
            <a:r>
              <a:rPr lang="en-US" sz="1600" kern="0" dirty="0"/>
              <a:t>Southern California &amp; Bakersfield refineries received 280.5 thousand barrels per day of CA crude via local &amp; main trunk lines from southern San Joaquin Valley – </a:t>
            </a:r>
            <a:r>
              <a:rPr lang="en-US" sz="1600" b="1" kern="0" dirty="0">
                <a:solidFill>
                  <a:srgbClr val="FF0000"/>
                </a:solidFill>
              </a:rPr>
              <a:t>29.2 percent </a:t>
            </a:r>
            <a:r>
              <a:rPr lang="en-US" sz="1600" kern="0" dirty="0"/>
              <a:t>of total receipts during 2017</a:t>
            </a:r>
          </a:p>
          <a:p>
            <a:pPr lvl="1">
              <a:buFontTx/>
              <a:buChar char="•"/>
              <a:defRPr/>
            </a:pPr>
            <a:endParaRPr lang="en-US" sz="2000" kern="0" dirty="0">
              <a:solidFill>
                <a:srgbClr val="FF0000"/>
              </a:solidFill>
            </a:endParaRPr>
          </a:p>
          <a:p>
            <a:pPr>
              <a:buFont typeface="Arial" charset="0"/>
              <a:buChar char="•"/>
              <a:defRPr/>
            </a:pPr>
            <a:endParaRPr lang="en-US" sz="2000" dirty="0"/>
          </a:p>
        </p:txBody>
      </p:sp>
      <p:pic>
        <p:nvPicPr>
          <p:cNvPr id="23560"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0697" y="952288"/>
            <a:ext cx="4038599" cy="533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4" cstate="print"/>
          <a:srcRect/>
          <a:stretch>
            <a:fillRect/>
          </a:stretch>
        </p:blipFill>
        <p:spPr bwMode="auto">
          <a:xfrm>
            <a:off x="76200" y="76200"/>
            <a:ext cx="1143000" cy="99588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00F963AA-243D-4C87-8513-7ABD959FBC3D}" type="slidenum">
              <a:rPr lang="en-US" altLang="en-US" smtClean="0"/>
              <a:pPr/>
              <a:t>10</a:t>
            </a:fld>
            <a:endParaRPr lang="en-US" altLang="en-US"/>
          </a:p>
        </p:txBody>
      </p:sp>
      <p:sp>
        <p:nvSpPr>
          <p:cNvPr id="13" name="TextBox 12">
            <a:extLst>
              <a:ext uri="{FF2B5EF4-FFF2-40B4-BE49-F238E27FC236}">
                <a16:creationId xmlns:a16="http://schemas.microsoft.com/office/drawing/2014/main" id="{2C6DC1F9-8D7B-4A5D-ACE9-E75BE72F19B1}"/>
              </a:ext>
            </a:extLst>
          </p:cNvPr>
          <p:cNvSpPr txBox="1"/>
          <p:nvPr/>
        </p:nvSpPr>
        <p:spPr>
          <a:xfrm>
            <a:off x="6008148" y="1524000"/>
            <a:ext cx="2297652" cy="830997"/>
          </a:xfrm>
          <a:prstGeom prst="rect">
            <a:avLst/>
          </a:prstGeom>
          <a:solidFill>
            <a:srgbClr val="FFFF00"/>
          </a:solidFill>
          <a:ln>
            <a:solidFill>
              <a:schemeClr val="tx1"/>
            </a:solidFill>
          </a:ln>
        </p:spPr>
        <p:txBody>
          <a:bodyPr wrap="square" rtlCol="0">
            <a:spAutoFit/>
          </a:bodyPr>
          <a:lstStyle/>
          <a:p>
            <a:r>
              <a:rPr lang="en-US" sz="1600" b="1" i="1" dirty="0"/>
              <a:t>No crude oil pipelines into California from outside the state</a:t>
            </a:r>
            <a:endParaRPr lang="en-US" sz="1400" b="1" i="1" dirty="0"/>
          </a:p>
        </p:txBody>
      </p:sp>
    </p:spTree>
    <p:extLst>
      <p:ext uri="{BB962C8B-B14F-4D97-AF65-F5344CB8AC3E}">
        <p14:creationId xmlns:p14="http://schemas.microsoft.com/office/powerpoint/2010/main" val="1642457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Northern System Partial KMP Map Revis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990600"/>
            <a:ext cx="4768850" cy="520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1"/>
          <p:cNvSpPr>
            <a:spLocks noGrp="1"/>
          </p:cNvSpPr>
          <p:nvPr>
            <p:ph type="title"/>
          </p:nvPr>
        </p:nvSpPr>
        <p:spPr>
          <a:xfrm>
            <a:off x="533400" y="0"/>
            <a:ext cx="8229600" cy="1143000"/>
          </a:xfrm>
        </p:spPr>
        <p:txBody>
          <a:bodyPr/>
          <a:lstStyle/>
          <a:p>
            <a:pPr eaLnBrk="1" hangingPunct="1"/>
            <a:r>
              <a:rPr lang="en-US" altLang="en-US" sz="3200" dirty="0"/>
              <a:t>Product Pipelines – Northern California</a:t>
            </a:r>
          </a:p>
        </p:txBody>
      </p:sp>
      <p:sp>
        <p:nvSpPr>
          <p:cNvPr id="6147" name="Content Placeholder 6"/>
          <p:cNvSpPr>
            <a:spLocks noGrp="1"/>
          </p:cNvSpPr>
          <p:nvPr>
            <p:ph idx="1"/>
          </p:nvPr>
        </p:nvSpPr>
        <p:spPr>
          <a:xfrm>
            <a:off x="-152400" y="1143000"/>
            <a:ext cx="4343400" cy="4768850"/>
          </a:xfrm>
        </p:spPr>
        <p:txBody>
          <a:bodyPr/>
          <a:lstStyle/>
          <a:p>
            <a:pPr lvl="1">
              <a:buFontTx/>
              <a:buChar char="•"/>
              <a:defRPr/>
            </a:pPr>
            <a:r>
              <a:rPr lang="en-US" sz="2000" kern="0" dirty="0">
                <a:solidFill>
                  <a:srgbClr val="000000"/>
                </a:solidFill>
              </a:rPr>
              <a:t>The pipeline infrastructure in California is controlled by a combination of common carrier and private companies</a:t>
            </a:r>
          </a:p>
          <a:p>
            <a:pPr lvl="1">
              <a:buFontTx/>
              <a:buChar char="•"/>
              <a:defRPr/>
            </a:pPr>
            <a:r>
              <a:rPr lang="en-US" sz="2000" kern="0" dirty="0">
                <a:solidFill>
                  <a:srgbClr val="000000"/>
                </a:solidFill>
              </a:rPr>
              <a:t>Kinder Morgan is the primary petroleum product pipeline operator in the State and transports the majority of fuels through its system every day</a:t>
            </a:r>
          </a:p>
          <a:p>
            <a:pPr lvl="1">
              <a:buFontTx/>
              <a:buChar char="•"/>
              <a:defRPr/>
            </a:pPr>
            <a:r>
              <a:rPr lang="en-US" sz="2000" kern="0" dirty="0">
                <a:solidFill>
                  <a:srgbClr val="000000"/>
                </a:solidFill>
              </a:rPr>
              <a:t>Other companies, such as Chevron, PBF, Shell, and Marathon operate proprietary systems or segments that handle the balance of transportation fuels</a:t>
            </a:r>
          </a:p>
        </p:txBody>
      </p:sp>
      <p:sp>
        <p:nvSpPr>
          <p:cNvPr id="10" name="Date Placeholder 9"/>
          <p:cNvSpPr>
            <a:spLocks noGrp="1"/>
          </p:cNvSpPr>
          <p:nvPr>
            <p:ph type="dt" sz="quarter" idx="10"/>
          </p:nvPr>
        </p:nvSpPr>
        <p:spPr/>
        <p:txBody>
          <a:bodyPr/>
          <a:lstStyle/>
          <a:p>
            <a:pPr>
              <a:defRPr/>
            </a:pPr>
            <a:r>
              <a:rPr lang="en-US"/>
              <a:t>6/13/2019</a:t>
            </a:r>
          </a:p>
        </p:txBody>
      </p:sp>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pic>
        <p:nvPicPr>
          <p:cNvPr id="11" name="Picture 2"/>
          <p:cNvPicPr>
            <a:picLocks noChangeAspect="1" noChangeArrowheads="1"/>
          </p:cNvPicPr>
          <p:nvPr/>
        </p:nvPicPr>
        <p:blipFill>
          <a:blip r:embed="rId3" cstate="print"/>
          <a:srcRect/>
          <a:stretch>
            <a:fillRect/>
          </a:stretch>
        </p:blipFill>
        <p:spPr bwMode="auto">
          <a:xfrm>
            <a:off x="76200" y="76200"/>
            <a:ext cx="1143000" cy="99588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C0802B69-47C9-416C-A722-9CEB407F0740}" type="slidenum">
              <a:rPr lang="en-US" altLang="en-US" smtClean="0"/>
              <a:pPr/>
              <a:t>11</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3400" y="0"/>
            <a:ext cx="8229600" cy="1143000"/>
          </a:xfrm>
        </p:spPr>
        <p:txBody>
          <a:bodyPr/>
          <a:lstStyle/>
          <a:p>
            <a:pPr eaLnBrk="1" hangingPunct="1"/>
            <a:r>
              <a:rPr lang="en-US" altLang="en-US" sz="3200" dirty="0"/>
              <a:t>Product Pipelines – Southern California</a:t>
            </a:r>
          </a:p>
        </p:txBody>
      </p:sp>
      <p:sp>
        <p:nvSpPr>
          <p:cNvPr id="6147" name="Content Placeholder 6"/>
          <p:cNvSpPr>
            <a:spLocks noGrp="1"/>
          </p:cNvSpPr>
          <p:nvPr>
            <p:ph idx="1"/>
          </p:nvPr>
        </p:nvSpPr>
        <p:spPr>
          <a:xfrm>
            <a:off x="72501" y="990600"/>
            <a:ext cx="8915400" cy="1794078"/>
          </a:xfrm>
        </p:spPr>
        <p:txBody>
          <a:bodyPr/>
          <a:lstStyle/>
          <a:p>
            <a:pPr lvl="1">
              <a:buFontTx/>
              <a:buChar char="•"/>
              <a:defRPr/>
            </a:pPr>
            <a:r>
              <a:rPr lang="en-US" sz="2000" kern="0" dirty="0">
                <a:solidFill>
                  <a:srgbClr val="000000"/>
                </a:solidFill>
              </a:rPr>
              <a:t>Southwestern system includes portions to deliver transportation fuels into Southern Nevada and Arizona</a:t>
            </a:r>
          </a:p>
          <a:p>
            <a:pPr lvl="2">
              <a:buFontTx/>
              <a:buChar char="•"/>
              <a:defRPr/>
            </a:pPr>
            <a:r>
              <a:rPr lang="en-US" sz="1800" kern="0" dirty="0"/>
              <a:t>NV – Over 85% of supply</a:t>
            </a:r>
          </a:p>
          <a:p>
            <a:pPr lvl="2">
              <a:buFontTx/>
              <a:buChar char="•"/>
              <a:defRPr/>
            </a:pPr>
            <a:r>
              <a:rPr lang="en-US" sz="1800" kern="0" dirty="0"/>
              <a:t>AZ – Over 40% of supply</a:t>
            </a:r>
          </a:p>
          <a:p>
            <a:pPr lvl="1">
              <a:buFontTx/>
              <a:buChar char="•"/>
              <a:defRPr/>
            </a:pPr>
            <a:r>
              <a:rPr lang="en-US" sz="2000" kern="0" dirty="0"/>
              <a:t>Dependency on Southern California refineries lessened by deliveries from West Texas and Utah</a:t>
            </a:r>
          </a:p>
          <a:p>
            <a:pPr lvl="1">
              <a:buFontTx/>
              <a:buChar char="•"/>
              <a:defRPr/>
            </a:pPr>
            <a:endParaRPr lang="en-US" sz="2000" kern="0" dirty="0">
              <a:solidFill>
                <a:srgbClr val="000000"/>
              </a:solidFill>
            </a:endParaRPr>
          </a:p>
        </p:txBody>
      </p:sp>
      <p:sp>
        <p:nvSpPr>
          <p:cNvPr id="10" name="Date Placeholder 9"/>
          <p:cNvSpPr>
            <a:spLocks noGrp="1"/>
          </p:cNvSpPr>
          <p:nvPr>
            <p:ph type="dt" sz="quarter" idx="10"/>
          </p:nvPr>
        </p:nvSpPr>
        <p:spPr/>
        <p:txBody>
          <a:bodyPr/>
          <a:lstStyle/>
          <a:p>
            <a:pPr>
              <a:defRPr/>
            </a:pPr>
            <a:r>
              <a:rPr lang="en-US"/>
              <a:t>6/13/2019</a:t>
            </a:r>
          </a:p>
        </p:txBody>
      </p:sp>
      <p:sp>
        <p:nvSpPr>
          <p:cNvPr id="1229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FE28A45-C18C-440A-AD44-CAD78DA93253}" type="slidenum">
              <a:rPr lang="en-US" altLang="en-US">
                <a:solidFill>
                  <a:srgbClr val="898989"/>
                </a:solidFill>
                <a:latin typeface="Calibri" panose="020F0502020204030204" pitchFamily="34" charset="0"/>
              </a:rPr>
              <a:pPr/>
              <a:t>12</a:t>
            </a:fld>
            <a:endParaRPr lang="en-US" altLang="en-US">
              <a:solidFill>
                <a:srgbClr val="898989"/>
              </a:solidFill>
              <a:latin typeface="Calibri" panose="020F0502020204030204" pitchFamily="34" charset="0"/>
            </a:endParaRPr>
          </a:p>
        </p:txBody>
      </p:sp>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pic>
        <p:nvPicPr>
          <p:cNvPr id="1229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2525" y="3048000"/>
            <a:ext cx="69246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3" cstate="print"/>
          <a:srcRect/>
          <a:stretch>
            <a:fillRect/>
          </a:stretch>
        </p:blipFill>
        <p:spPr bwMode="auto">
          <a:xfrm>
            <a:off x="76200" y="76200"/>
            <a:ext cx="1143000" cy="995882"/>
          </a:xfrm>
          <a:prstGeom prst="rect">
            <a:avLst/>
          </a:prstGeom>
          <a:noFill/>
          <a:ln w="9525">
            <a:noFill/>
            <a:miter lim="800000"/>
            <a:headEnd/>
            <a:tailEnd/>
          </a:ln>
        </p:spPr>
      </p:pic>
      <p:sp>
        <p:nvSpPr>
          <p:cNvPr id="11" name="TextBox 10">
            <a:extLst>
              <a:ext uri="{FF2B5EF4-FFF2-40B4-BE49-F238E27FC236}">
                <a16:creationId xmlns:a16="http://schemas.microsoft.com/office/drawing/2014/main" id="{68491F5C-DA68-451C-AC92-1B583D91C195}"/>
              </a:ext>
            </a:extLst>
          </p:cNvPr>
          <p:cNvSpPr txBox="1"/>
          <p:nvPr/>
        </p:nvSpPr>
        <p:spPr>
          <a:xfrm>
            <a:off x="5105400" y="1595251"/>
            <a:ext cx="2592095" cy="584775"/>
          </a:xfrm>
          <a:prstGeom prst="rect">
            <a:avLst/>
          </a:prstGeom>
          <a:solidFill>
            <a:srgbClr val="FFFF00"/>
          </a:solidFill>
          <a:ln>
            <a:solidFill>
              <a:schemeClr val="tx1"/>
            </a:solidFill>
          </a:ln>
        </p:spPr>
        <p:txBody>
          <a:bodyPr wrap="square" rtlCol="0">
            <a:spAutoFit/>
          </a:bodyPr>
          <a:lstStyle/>
          <a:p>
            <a:r>
              <a:rPr lang="en-US" sz="1600" b="1" i="1" dirty="0"/>
              <a:t>Pipeline systems only operate in one direction</a:t>
            </a:r>
            <a:endParaRPr lang="en-US" sz="1400" b="1" i="1" dirty="0"/>
          </a:p>
        </p:txBody>
      </p:sp>
      <p:sp>
        <p:nvSpPr>
          <p:cNvPr id="13" name="TextBox 12">
            <a:extLst>
              <a:ext uri="{FF2B5EF4-FFF2-40B4-BE49-F238E27FC236}">
                <a16:creationId xmlns:a16="http://schemas.microsoft.com/office/drawing/2014/main" id="{EA3F04EE-186E-47B5-B5EE-78D2C4807F7E}"/>
              </a:ext>
            </a:extLst>
          </p:cNvPr>
          <p:cNvSpPr txBox="1"/>
          <p:nvPr/>
        </p:nvSpPr>
        <p:spPr>
          <a:xfrm>
            <a:off x="3962400" y="2823826"/>
            <a:ext cx="4560163" cy="1231106"/>
          </a:xfrm>
          <a:prstGeom prst="rect">
            <a:avLst/>
          </a:prstGeom>
          <a:solidFill>
            <a:srgbClr val="FFFF00"/>
          </a:solidFill>
          <a:ln>
            <a:solidFill>
              <a:schemeClr val="tx1"/>
            </a:solidFill>
          </a:ln>
        </p:spPr>
        <p:txBody>
          <a:bodyPr wrap="square" rtlCol="0">
            <a:spAutoFit/>
          </a:bodyPr>
          <a:lstStyle/>
          <a:p>
            <a:r>
              <a:rPr lang="en-US" sz="1600" b="1" i="1" dirty="0"/>
              <a:t>Inability of pipeline system to operate creates two problems</a:t>
            </a:r>
          </a:p>
          <a:p>
            <a:pPr marL="285750" indent="-285750">
              <a:buFont typeface="Arial" panose="020B0604020202020204" pitchFamily="34" charset="0"/>
              <a:buChar char="•"/>
            </a:pPr>
            <a:r>
              <a:rPr lang="en-US" sz="1400" b="1" i="1" dirty="0"/>
              <a:t>Terminals begin to run out of fuel</a:t>
            </a:r>
          </a:p>
          <a:p>
            <a:pPr marL="285750" indent="-285750">
              <a:buFont typeface="Arial" panose="020B0604020202020204" pitchFamily="34" charset="0"/>
              <a:buChar char="•"/>
            </a:pPr>
            <a:r>
              <a:rPr lang="en-US" sz="1400" b="1" i="1" dirty="0"/>
              <a:t>Refineries curtail or cease operations if they are unable to send out fuel via pipeline system</a:t>
            </a:r>
          </a:p>
        </p:txBody>
      </p:sp>
    </p:spTree>
    <p:extLst>
      <p:ext uri="{BB962C8B-B14F-4D97-AF65-F5344CB8AC3E}">
        <p14:creationId xmlns:p14="http://schemas.microsoft.com/office/powerpoint/2010/main" val="3797878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a:xfrm>
            <a:off x="533400" y="-114300"/>
            <a:ext cx="8229600" cy="1143000"/>
          </a:xfrm>
        </p:spPr>
        <p:txBody>
          <a:bodyPr/>
          <a:lstStyle/>
          <a:p>
            <a:pPr eaLnBrk="1" hangingPunct="1"/>
            <a:r>
              <a:rPr lang="en-US" altLang="en-US" sz="3200" dirty="0"/>
              <a:t>UNEV System – Utah to Las Vegas</a:t>
            </a:r>
          </a:p>
        </p:txBody>
      </p:sp>
      <p:sp>
        <p:nvSpPr>
          <p:cNvPr id="6147" name="Content Placeholder 6"/>
          <p:cNvSpPr>
            <a:spLocks noGrp="1"/>
          </p:cNvSpPr>
          <p:nvPr>
            <p:ph idx="1"/>
          </p:nvPr>
        </p:nvSpPr>
        <p:spPr>
          <a:xfrm>
            <a:off x="-304800" y="1066800"/>
            <a:ext cx="4648200" cy="4768850"/>
          </a:xfrm>
        </p:spPr>
        <p:txBody>
          <a:bodyPr/>
          <a:lstStyle/>
          <a:p>
            <a:pPr lvl="1">
              <a:buFontTx/>
              <a:buChar char="•"/>
              <a:defRPr/>
            </a:pPr>
            <a:r>
              <a:rPr lang="en-US" sz="2000" kern="0" dirty="0">
                <a:solidFill>
                  <a:srgbClr val="000000"/>
                </a:solidFill>
              </a:rPr>
              <a:t>427-mile, 12-inch refined products pipeline – 60,000 bpd capacity</a:t>
            </a:r>
          </a:p>
          <a:p>
            <a:pPr lvl="1">
              <a:buFontTx/>
              <a:buChar char="•"/>
              <a:defRPr/>
            </a:pPr>
            <a:r>
              <a:rPr lang="en-US" sz="2000" kern="0" dirty="0">
                <a:solidFill>
                  <a:srgbClr val="000000"/>
                </a:solidFill>
              </a:rPr>
              <a:t>600,000 </a:t>
            </a:r>
            <a:r>
              <a:rPr lang="en-US" sz="2000" kern="0" dirty="0" err="1">
                <a:solidFill>
                  <a:srgbClr val="000000"/>
                </a:solidFill>
              </a:rPr>
              <a:t>bbls</a:t>
            </a:r>
            <a:r>
              <a:rPr lang="en-US" sz="2000" kern="0" dirty="0">
                <a:solidFill>
                  <a:srgbClr val="000000"/>
                </a:solidFill>
              </a:rPr>
              <a:t> storage capacity</a:t>
            </a:r>
          </a:p>
          <a:p>
            <a:pPr lvl="1">
              <a:buFontTx/>
              <a:buChar char="•"/>
              <a:defRPr/>
            </a:pPr>
            <a:r>
              <a:rPr lang="en-US" sz="2000" kern="0" dirty="0">
                <a:solidFill>
                  <a:srgbClr val="000000"/>
                </a:solidFill>
              </a:rPr>
              <a:t>Cedar City, UT</a:t>
            </a:r>
          </a:p>
          <a:p>
            <a:pPr lvl="2">
              <a:buFontTx/>
              <a:buChar char="•"/>
              <a:defRPr/>
            </a:pPr>
            <a:r>
              <a:rPr lang="en-US" sz="1600" kern="0" dirty="0">
                <a:solidFill>
                  <a:srgbClr val="000000"/>
                </a:solidFill>
              </a:rPr>
              <a:t>2 truck loading bays &amp; rail receipt</a:t>
            </a:r>
          </a:p>
          <a:p>
            <a:pPr lvl="1">
              <a:buFontTx/>
              <a:buChar char="•"/>
              <a:defRPr/>
            </a:pPr>
            <a:r>
              <a:rPr lang="en-US" sz="2000" kern="0" dirty="0">
                <a:solidFill>
                  <a:srgbClr val="000000"/>
                </a:solidFill>
              </a:rPr>
              <a:t>North Las Vegas, NV</a:t>
            </a:r>
          </a:p>
          <a:p>
            <a:pPr lvl="2">
              <a:buFontTx/>
              <a:buChar char="•"/>
              <a:defRPr/>
            </a:pPr>
            <a:r>
              <a:rPr lang="en-US" sz="1600" kern="0" dirty="0">
                <a:solidFill>
                  <a:srgbClr val="000000"/>
                </a:solidFill>
              </a:rPr>
              <a:t>2 truck loading bays &amp; truck receipt</a:t>
            </a:r>
          </a:p>
          <a:p>
            <a:pPr lvl="2">
              <a:buFontTx/>
              <a:buChar char="•"/>
              <a:defRPr/>
            </a:pPr>
            <a:endParaRPr lang="en-US" sz="1600" kern="0" dirty="0">
              <a:solidFill>
                <a:srgbClr val="000000"/>
              </a:solidFill>
            </a:endParaRPr>
          </a:p>
        </p:txBody>
      </p:sp>
      <p:sp>
        <p:nvSpPr>
          <p:cNvPr id="10" name="Date Placeholder 9"/>
          <p:cNvSpPr>
            <a:spLocks noGrp="1"/>
          </p:cNvSpPr>
          <p:nvPr>
            <p:ph type="dt" sz="quarter" idx="10"/>
          </p:nvPr>
        </p:nvSpPr>
        <p:spPr/>
        <p:txBody>
          <a:bodyPr/>
          <a:lstStyle/>
          <a:p>
            <a:pPr>
              <a:defRPr/>
            </a:pPr>
            <a:r>
              <a:rPr lang="en-US"/>
              <a:t>6/13/2019</a:t>
            </a:r>
          </a:p>
        </p:txBody>
      </p:sp>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pic>
        <p:nvPicPr>
          <p:cNvPr id="11"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C0802B69-47C9-416C-A722-9CEB407F0740}" type="slidenum">
              <a:rPr lang="en-US" altLang="en-US" smtClean="0"/>
              <a:pPr/>
              <a:t>13</a:t>
            </a:fld>
            <a:endParaRPr lang="en-US" alt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990600"/>
            <a:ext cx="4162702" cy="51054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3829050"/>
            <a:ext cx="3124200" cy="234315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3107" y="1981200"/>
            <a:ext cx="2477693" cy="1858270"/>
          </a:xfrm>
          <a:prstGeom prst="rect">
            <a:avLst/>
          </a:prstGeom>
        </p:spPr>
      </p:pic>
      <p:cxnSp>
        <p:nvCxnSpPr>
          <p:cNvPr id="7" name="Straight Arrow Connector 6"/>
          <p:cNvCxnSpPr/>
          <p:nvPr/>
        </p:nvCxnSpPr>
        <p:spPr>
          <a:xfrm>
            <a:off x="6351242" y="3805493"/>
            <a:ext cx="403915" cy="485400"/>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810000" y="5172970"/>
            <a:ext cx="1524000" cy="313430"/>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151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14400" y="-42785"/>
            <a:ext cx="8229600" cy="1143000"/>
          </a:xfrm>
        </p:spPr>
        <p:txBody>
          <a:bodyPr/>
          <a:lstStyle/>
          <a:p>
            <a:pPr eaLnBrk="1" hangingPunct="1"/>
            <a:r>
              <a:rPr lang="en-US" altLang="en-US" sz="3200" dirty="0"/>
              <a:t>Marine Terminals – Imports &amp; Exports</a:t>
            </a:r>
          </a:p>
        </p:txBody>
      </p:sp>
      <p:sp>
        <p:nvSpPr>
          <p:cNvPr id="10" name="Date Placeholder 9"/>
          <p:cNvSpPr>
            <a:spLocks noGrp="1"/>
          </p:cNvSpPr>
          <p:nvPr>
            <p:ph type="dt" sz="quarter" idx="10"/>
          </p:nvPr>
        </p:nvSpPr>
        <p:spPr/>
        <p:txBody>
          <a:bodyPr/>
          <a:lstStyle/>
          <a:p>
            <a:pPr>
              <a:defRPr/>
            </a:pPr>
            <a:r>
              <a:rPr lang="en-US"/>
              <a:t>6/13/2019</a:t>
            </a:r>
          </a:p>
        </p:txBody>
      </p:sp>
      <p:sp>
        <p:nvSpPr>
          <p:cNvPr id="1229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20" indent="-285738">
              <a:defRPr>
                <a:solidFill>
                  <a:schemeClr val="tx1"/>
                </a:solidFill>
                <a:latin typeface="Arial" panose="020B0604020202020204" pitchFamily="34" charset="0"/>
                <a:cs typeface="Arial" panose="020B0604020202020204" pitchFamily="34" charset="0"/>
              </a:defRPr>
            </a:lvl2pPr>
            <a:lvl3pPr marL="1142954" indent="-228590">
              <a:defRPr>
                <a:solidFill>
                  <a:schemeClr val="tx1"/>
                </a:solidFill>
                <a:latin typeface="Arial" panose="020B0604020202020204" pitchFamily="34" charset="0"/>
                <a:cs typeface="Arial" panose="020B0604020202020204" pitchFamily="34" charset="0"/>
              </a:defRPr>
            </a:lvl3pPr>
            <a:lvl4pPr marL="1600136" indent="-228590">
              <a:defRPr>
                <a:solidFill>
                  <a:schemeClr val="tx1"/>
                </a:solidFill>
                <a:latin typeface="Arial" panose="020B0604020202020204" pitchFamily="34" charset="0"/>
                <a:cs typeface="Arial" panose="020B0604020202020204" pitchFamily="34" charset="0"/>
              </a:defRPr>
            </a:lvl4pPr>
            <a:lvl5pPr marL="2057317" indent="-228590">
              <a:defRPr>
                <a:solidFill>
                  <a:schemeClr val="tx1"/>
                </a:solidFill>
                <a:latin typeface="Arial" panose="020B0604020202020204" pitchFamily="34" charset="0"/>
                <a:cs typeface="Arial" panose="020B0604020202020204" pitchFamily="34" charset="0"/>
              </a:defRPr>
            </a:lvl5pPr>
            <a:lvl6pPr marL="2514499" indent="-2285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81" indent="-2285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63" indent="-2285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44" indent="-2285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FE28A45-C18C-440A-AD44-CAD78DA93253}" type="slidenum">
              <a:rPr lang="en-US" altLang="en-US">
                <a:solidFill>
                  <a:srgbClr val="898989"/>
                </a:solidFill>
                <a:latin typeface="Calibri" panose="020F0502020204030204" pitchFamily="34" charset="0"/>
              </a:rPr>
              <a:pPr/>
              <a:t>14</a:t>
            </a:fld>
            <a:endParaRPr lang="en-US" altLang="en-US">
              <a:solidFill>
                <a:srgbClr val="898989"/>
              </a:solidFill>
              <a:latin typeface="Calibri" panose="020F0502020204030204" pitchFamily="34" charset="0"/>
            </a:endParaRPr>
          </a:p>
        </p:txBody>
      </p:sp>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pic>
        <p:nvPicPr>
          <p:cNvPr id="12"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14" name="Content Placeholder 6">
            <a:extLst>
              <a:ext uri="{FF2B5EF4-FFF2-40B4-BE49-F238E27FC236}">
                <a16:creationId xmlns:a16="http://schemas.microsoft.com/office/drawing/2014/main" id="{E8F1765B-8114-424B-A750-7EE4A8FEC8B7}"/>
              </a:ext>
            </a:extLst>
          </p:cNvPr>
          <p:cNvSpPr>
            <a:spLocks noGrp="1"/>
          </p:cNvSpPr>
          <p:nvPr>
            <p:ph idx="1"/>
          </p:nvPr>
        </p:nvSpPr>
        <p:spPr>
          <a:xfrm>
            <a:off x="599613" y="1028700"/>
            <a:ext cx="8229600" cy="4800600"/>
          </a:xfrm>
        </p:spPr>
        <p:txBody>
          <a:bodyPr/>
          <a:lstStyle/>
          <a:p>
            <a:pPr lvl="1">
              <a:buFontTx/>
              <a:buChar char="•"/>
              <a:defRPr/>
            </a:pPr>
            <a:r>
              <a:rPr lang="en-US" sz="2000" kern="0" dirty="0">
                <a:solidFill>
                  <a:srgbClr val="000000"/>
                </a:solidFill>
              </a:rPr>
              <a:t>California marine terminals used to send out &amp; receive fuels</a:t>
            </a:r>
          </a:p>
          <a:p>
            <a:pPr lvl="2">
              <a:buFont typeface="Calibri" panose="020F0502020204030204" pitchFamily="34" charset="0"/>
              <a:buChar char="-"/>
              <a:defRPr/>
            </a:pPr>
            <a:r>
              <a:rPr lang="en-US" sz="1800" kern="0" dirty="0">
                <a:solidFill>
                  <a:srgbClr val="000000"/>
                </a:solidFill>
              </a:rPr>
              <a:t>Net exporter of diesel fuel</a:t>
            </a:r>
          </a:p>
          <a:p>
            <a:pPr lvl="2">
              <a:buFont typeface="Calibri" panose="020F0502020204030204" pitchFamily="34" charset="0"/>
              <a:buChar char="-"/>
              <a:defRPr/>
            </a:pPr>
            <a:r>
              <a:rPr lang="en-US" sz="1800" kern="0" dirty="0">
                <a:solidFill>
                  <a:srgbClr val="000000"/>
                </a:solidFill>
              </a:rPr>
              <a:t>Close to balanced for gasoline &amp; blending components</a:t>
            </a:r>
          </a:p>
          <a:p>
            <a:pPr lvl="2">
              <a:buFont typeface="Calibri" panose="020F0502020204030204" pitchFamily="34" charset="0"/>
              <a:buChar char="-"/>
              <a:defRPr/>
            </a:pPr>
            <a:r>
              <a:rPr lang="en-US" sz="1800" kern="0" dirty="0">
                <a:solidFill>
                  <a:srgbClr val="000000"/>
                </a:solidFill>
              </a:rPr>
              <a:t>Net importer for jet fuel</a:t>
            </a:r>
          </a:p>
          <a:p>
            <a:pPr lvl="1">
              <a:buFontTx/>
              <a:buChar char="•"/>
              <a:defRPr/>
            </a:pPr>
            <a:r>
              <a:rPr lang="en-US" sz="2000" kern="0" dirty="0">
                <a:solidFill>
                  <a:srgbClr val="000000"/>
                </a:solidFill>
              </a:rPr>
              <a:t>Foreign marine exports of gasoline and diesel fuel usually originate from Northern California refineries – over 90 percent</a:t>
            </a:r>
          </a:p>
          <a:p>
            <a:pPr lvl="2">
              <a:buFont typeface="Calibri" panose="020F0502020204030204" pitchFamily="34" charset="0"/>
              <a:buChar char="-"/>
              <a:defRPr/>
            </a:pPr>
            <a:r>
              <a:rPr lang="en-US" sz="1800" kern="0" dirty="0">
                <a:solidFill>
                  <a:srgbClr val="000000"/>
                </a:solidFill>
              </a:rPr>
              <a:t> Gasoline averaged 35.5 thousand barrels per day in 2018</a:t>
            </a:r>
          </a:p>
          <a:p>
            <a:pPr lvl="3">
              <a:buFont typeface="Wingdings" panose="05000000000000000000" pitchFamily="2" charset="2"/>
              <a:buChar char="§"/>
              <a:defRPr/>
            </a:pPr>
            <a:r>
              <a:rPr lang="en-US" sz="1400" kern="0" dirty="0">
                <a:solidFill>
                  <a:srgbClr val="000000"/>
                </a:solidFill>
              </a:rPr>
              <a:t>1.5 million gallons per day</a:t>
            </a:r>
          </a:p>
          <a:p>
            <a:pPr lvl="2">
              <a:buFont typeface="Calibri" panose="020F0502020204030204" pitchFamily="34" charset="0"/>
              <a:buChar char="-"/>
              <a:defRPr/>
            </a:pPr>
            <a:r>
              <a:rPr lang="en-US" sz="1800" kern="0" dirty="0">
                <a:solidFill>
                  <a:srgbClr val="000000"/>
                </a:solidFill>
              </a:rPr>
              <a:t>Diesel fuel averaged 43 thousand barrels per day</a:t>
            </a:r>
          </a:p>
          <a:p>
            <a:pPr lvl="3">
              <a:buFont typeface="Wingdings" panose="05000000000000000000" pitchFamily="2" charset="2"/>
              <a:buChar char="§"/>
              <a:defRPr/>
            </a:pPr>
            <a:r>
              <a:rPr lang="en-US" sz="1400" kern="0" dirty="0">
                <a:solidFill>
                  <a:srgbClr val="000000"/>
                </a:solidFill>
              </a:rPr>
              <a:t>1.8 million gallons per day</a:t>
            </a:r>
          </a:p>
          <a:p>
            <a:pPr lvl="1">
              <a:buFontTx/>
              <a:buChar char="•"/>
              <a:defRPr/>
            </a:pPr>
            <a:r>
              <a:rPr lang="en-US" sz="2000" kern="0" dirty="0">
                <a:solidFill>
                  <a:srgbClr val="000000"/>
                </a:solidFill>
              </a:rPr>
              <a:t>Washington state refiners also export marine cargoes</a:t>
            </a:r>
          </a:p>
          <a:p>
            <a:pPr lvl="2">
              <a:buFont typeface="Calibri" panose="020F0502020204030204" pitchFamily="34" charset="0"/>
              <a:buChar char="-"/>
              <a:defRPr/>
            </a:pPr>
            <a:r>
              <a:rPr lang="en-US" sz="1800" kern="0" dirty="0">
                <a:solidFill>
                  <a:srgbClr val="000000"/>
                </a:solidFill>
              </a:rPr>
              <a:t>25.9 &amp; 18.2 thousand barrels per day of gasoline &amp; diesel in 2018</a:t>
            </a:r>
            <a:endParaRPr lang="en-US" sz="2200" kern="0" dirty="0">
              <a:solidFill>
                <a:srgbClr val="000000"/>
              </a:solidFill>
            </a:endParaRPr>
          </a:p>
          <a:p>
            <a:pPr lvl="2">
              <a:buFontTx/>
              <a:buChar char="•"/>
              <a:defRPr/>
            </a:pPr>
            <a:endParaRPr lang="en-US" sz="1800" kern="0" dirty="0">
              <a:solidFill>
                <a:srgbClr val="000000"/>
              </a:solidFill>
            </a:endParaRPr>
          </a:p>
        </p:txBody>
      </p:sp>
      <p:sp>
        <p:nvSpPr>
          <p:cNvPr id="15" name="TextBox 14">
            <a:extLst>
              <a:ext uri="{FF2B5EF4-FFF2-40B4-BE49-F238E27FC236}">
                <a16:creationId xmlns:a16="http://schemas.microsoft.com/office/drawing/2014/main" id="{F08B29F5-140E-4F0D-972F-212728D33BC7}"/>
              </a:ext>
            </a:extLst>
          </p:cNvPr>
          <p:cNvSpPr txBox="1"/>
          <p:nvPr/>
        </p:nvSpPr>
        <p:spPr>
          <a:xfrm>
            <a:off x="2357206" y="5093980"/>
            <a:ext cx="4714413" cy="830997"/>
          </a:xfrm>
          <a:prstGeom prst="rect">
            <a:avLst/>
          </a:prstGeom>
          <a:solidFill>
            <a:srgbClr val="FFFF00"/>
          </a:solidFill>
          <a:ln>
            <a:solidFill>
              <a:schemeClr val="tx1"/>
            </a:solidFill>
          </a:ln>
        </p:spPr>
        <p:txBody>
          <a:bodyPr wrap="square" rtlCol="0">
            <a:spAutoFit/>
          </a:bodyPr>
          <a:lstStyle/>
          <a:p>
            <a:r>
              <a:rPr lang="en-US" sz="1600" b="1" i="1" dirty="0"/>
              <a:t>Foreign export cargoes are a potential source of emergency fuel, post catastrophic event – requires fuel and Jones Act waivers</a:t>
            </a:r>
          </a:p>
        </p:txBody>
      </p:sp>
    </p:spTree>
    <p:extLst>
      <p:ext uri="{BB962C8B-B14F-4D97-AF65-F5344CB8AC3E}">
        <p14:creationId xmlns:p14="http://schemas.microsoft.com/office/powerpoint/2010/main" val="63705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3400" y="0"/>
            <a:ext cx="8229600" cy="1143000"/>
          </a:xfrm>
        </p:spPr>
        <p:txBody>
          <a:bodyPr/>
          <a:lstStyle/>
          <a:p>
            <a:pPr eaLnBrk="1" hangingPunct="1"/>
            <a:r>
              <a:rPr lang="en-US" altLang="en-US" sz="3200" dirty="0"/>
              <a:t>Distribution Terminals &amp; Tanker Trucks</a:t>
            </a:r>
          </a:p>
        </p:txBody>
      </p:sp>
      <p:sp>
        <p:nvSpPr>
          <p:cNvPr id="6147" name="Content Placeholder 6"/>
          <p:cNvSpPr>
            <a:spLocks noGrp="1"/>
          </p:cNvSpPr>
          <p:nvPr>
            <p:ph idx="1"/>
          </p:nvPr>
        </p:nvSpPr>
        <p:spPr>
          <a:xfrm>
            <a:off x="-76200" y="1066800"/>
            <a:ext cx="8229600" cy="4800600"/>
          </a:xfrm>
        </p:spPr>
        <p:txBody>
          <a:bodyPr/>
          <a:lstStyle/>
          <a:p>
            <a:pPr lvl="1">
              <a:buFontTx/>
              <a:buChar char="•"/>
              <a:defRPr/>
            </a:pPr>
            <a:r>
              <a:rPr lang="en-US" sz="2200" kern="0" dirty="0">
                <a:solidFill>
                  <a:srgbClr val="000000"/>
                </a:solidFill>
              </a:rPr>
              <a:t>Output from the refineries is usually placed in intermediate tanks prior to blending the finished products</a:t>
            </a:r>
          </a:p>
          <a:p>
            <a:pPr lvl="1">
              <a:buFontTx/>
              <a:buChar char="•"/>
              <a:defRPr/>
            </a:pPr>
            <a:r>
              <a:rPr lang="en-US" sz="2200" kern="0" dirty="0">
                <a:solidFill>
                  <a:srgbClr val="000000"/>
                </a:solidFill>
              </a:rPr>
              <a:t>The majority of gasoline, diesel and jet fuel is shipped from the refinery by pipeline to over 60 distribution terminals</a:t>
            </a:r>
          </a:p>
          <a:p>
            <a:pPr lvl="2">
              <a:buFont typeface="Calibri" panose="020F0502020204030204" pitchFamily="34" charset="0"/>
              <a:buChar char="-"/>
              <a:defRPr/>
            </a:pPr>
            <a:r>
              <a:rPr lang="en-US" sz="1800" kern="0" dirty="0">
                <a:solidFill>
                  <a:srgbClr val="000000"/>
                </a:solidFill>
              </a:rPr>
              <a:t>25 Northern California terminals</a:t>
            </a:r>
          </a:p>
          <a:p>
            <a:pPr lvl="1">
              <a:buFontTx/>
              <a:buChar char="•"/>
              <a:defRPr/>
            </a:pPr>
            <a:r>
              <a:rPr lang="en-US" sz="2200" kern="0" dirty="0">
                <a:solidFill>
                  <a:srgbClr val="000000"/>
                </a:solidFill>
              </a:rPr>
              <a:t>Tanker trucks then transport fuel to retail &amp; non-retail stations</a:t>
            </a:r>
          </a:p>
          <a:p>
            <a:pPr lvl="1">
              <a:buFontTx/>
              <a:buChar char="•"/>
              <a:defRPr/>
            </a:pPr>
            <a:r>
              <a:rPr lang="en-US" sz="2200" kern="0" dirty="0"/>
              <a:t>Several truck trips during 2018</a:t>
            </a:r>
          </a:p>
          <a:p>
            <a:pPr lvl="2">
              <a:buFont typeface="Calibri" panose="020F0502020204030204" pitchFamily="34" charset="0"/>
              <a:buChar char="-"/>
              <a:defRPr/>
            </a:pPr>
            <a:r>
              <a:rPr lang="en-US" sz="1800" kern="0" dirty="0"/>
              <a:t>Gasoline – 42.4 MM gal/day</a:t>
            </a:r>
          </a:p>
          <a:p>
            <a:pPr marL="1371600" lvl="3" indent="0">
              <a:buNone/>
              <a:defRPr/>
            </a:pPr>
            <a:r>
              <a:rPr lang="en-US" sz="1600" kern="0" dirty="0"/>
              <a:t>5,300 tanker deliveries/day</a:t>
            </a:r>
          </a:p>
          <a:p>
            <a:pPr lvl="2">
              <a:buFont typeface="Calibri" panose="020F0502020204030204" pitchFamily="34" charset="0"/>
              <a:buChar char="-"/>
              <a:defRPr/>
            </a:pPr>
            <a:r>
              <a:rPr lang="en-US" sz="1800" kern="0" dirty="0"/>
              <a:t>Diesel fuel – 10.2 MM gal/day</a:t>
            </a:r>
          </a:p>
          <a:p>
            <a:pPr marL="1371600" lvl="3" indent="0">
              <a:buNone/>
              <a:defRPr/>
            </a:pPr>
            <a:r>
              <a:rPr lang="en-US" sz="1600" kern="0" dirty="0"/>
              <a:t>1,280 tanker deliveries/day</a:t>
            </a:r>
          </a:p>
          <a:p>
            <a:pPr lvl="1">
              <a:buFontTx/>
              <a:buChar char="•"/>
              <a:defRPr/>
            </a:pPr>
            <a:endParaRPr lang="en-US" sz="2200" kern="0" dirty="0"/>
          </a:p>
        </p:txBody>
      </p:sp>
      <p:sp>
        <p:nvSpPr>
          <p:cNvPr id="10" name="Date Placeholder 9"/>
          <p:cNvSpPr>
            <a:spLocks noGrp="1"/>
          </p:cNvSpPr>
          <p:nvPr>
            <p:ph type="dt" sz="quarter" idx="10"/>
          </p:nvPr>
        </p:nvSpPr>
        <p:spPr/>
        <p:txBody>
          <a:bodyPr/>
          <a:lstStyle/>
          <a:p>
            <a:pPr>
              <a:defRPr/>
            </a:pPr>
            <a:r>
              <a:rPr lang="en-US"/>
              <a:t>6/13/2019</a:t>
            </a:r>
          </a:p>
        </p:txBody>
      </p:sp>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pic>
        <p:nvPicPr>
          <p:cNvPr id="112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2775" y="3505200"/>
            <a:ext cx="40354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3" cstate="print"/>
          <a:srcRect/>
          <a:stretch>
            <a:fillRect/>
          </a:stretch>
        </p:blipFill>
        <p:spPr bwMode="auto">
          <a:xfrm>
            <a:off x="76200" y="76200"/>
            <a:ext cx="1143000" cy="99588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C0802B69-47C9-416C-A722-9CEB407F0740}" type="slidenum">
              <a:rPr lang="en-US" altLang="en-US" smtClean="0"/>
              <a:pPr/>
              <a:t>15</a:t>
            </a:fld>
            <a:endParaRPr lang="en-US" altLang="en-US"/>
          </a:p>
        </p:txBody>
      </p:sp>
      <p:sp>
        <p:nvSpPr>
          <p:cNvPr id="12" name="TextBox 11">
            <a:extLst>
              <a:ext uri="{FF2B5EF4-FFF2-40B4-BE49-F238E27FC236}">
                <a16:creationId xmlns:a16="http://schemas.microsoft.com/office/drawing/2014/main" id="{C0A4BEDA-A73F-40A3-B432-99046998FEC8}"/>
              </a:ext>
            </a:extLst>
          </p:cNvPr>
          <p:cNvSpPr txBox="1"/>
          <p:nvPr/>
        </p:nvSpPr>
        <p:spPr>
          <a:xfrm>
            <a:off x="610185" y="5018782"/>
            <a:ext cx="3507790" cy="1077218"/>
          </a:xfrm>
          <a:prstGeom prst="rect">
            <a:avLst/>
          </a:prstGeom>
          <a:solidFill>
            <a:srgbClr val="FFFF00"/>
          </a:solidFill>
          <a:ln>
            <a:solidFill>
              <a:schemeClr val="tx1"/>
            </a:solidFill>
          </a:ln>
        </p:spPr>
        <p:txBody>
          <a:bodyPr wrap="square" rtlCol="0">
            <a:spAutoFit/>
          </a:bodyPr>
          <a:lstStyle/>
          <a:p>
            <a:r>
              <a:rPr lang="en-US" sz="1600" b="1" i="1" dirty="0"/>
              <a:t>Insufficient number of tanker trucks and driving time to obtain sufficient quantities of fuel from Texas refineries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76200"/>
            <a:ext cx="8229600" cy="1143000"/>
          </a:xfrm>
        </p:spPr>
        <p:txBody>
          <a:bodyPr/>
          <a:lstStyle/>
          <a:p>
            <a:pPr eaLnBrk="1" hangingPunct="1"/>
            <a:r>
              <a:rPr lang="en-US" altLang="en-US" sz="3200" dirty="0"/>
              <a:t>Interdependencies</a:t>
            </a:r>
          </a:p>
        </p:txBody>
      </p:sp>
      <p:sp>
        <p:nvSpPr>
          <p:cNvPr id="6147" name="Content Placeholder 6"/>
          <p:cNvSpPr>
            <a:spLocks noGrp="1"/>
          </p:cNvSpPr>
          <p:nvPr>
            <p:ph idx="1"/>
          </p:nvPr>
        </p:nvSpPr>
        <p:spPr>
          <a:xfrm>
            <a:off x="457200" y="914400"/>
            <a:ext cx="8229600" cy="4800600"/>
          </a:xfrm>
        </p:spPr>
        <p:txBody>
          <a:bodyPr/>
          <a:lstStyle/>
          <a:p>
            <a:pPr lvl="1">
              <a:buFontTx/>
              <a:buChar char="•"/>
              <a:defRPr/>
            </a:pPr>
            <a:r>
              <a:rPr lang="en-US" sz="2200" kern="0" dirty="0">
                <a:solidFill>
                  <a:srgbClr val="000000"/>
                </a:solidFill>
              </a:rPr>
              <a:t>Most California refineries have cogeneration capability</a:t>
            </a:r>
          </a:p>
          <a:p>
            <a:pPr lvl="1">
              <a:buFontTx/>
              <a:buChar char="•"/>
              <a:defRPr/>
            </a:pPr>
            <a:r>
              <a:rPr lang="en-US" sz="2200" kern="0" dirty="0">
                <a:solidFill>
                  <a:srgbClr val="000000"/>
                </a:solidFill>
              </a:rPr>
              <a:t>But depend on other outside services to sustain operations</a:t>
            </a:r>
          </a:p>
          <a:p>
            <a:pPr lvl="2">
              <a:buFontTx/>
              <a:buChar char="•"/>
              <a:defRPr/>
            </a:pPr>
            <a:r>
              <a:rPr lang="en-US" sz="1800" kern="0" dirty="0">
                <a:solidFill>
                  <a:srgbClr val="000000"/>
                </a:solidFill>
              </a:rPr>
              <a:t>Source water for process steam</a:t>
            </a:r>
          </a:p>
          <a:p>
            <a:pPr lvl="2">
              <a:buFontTx/>
              <a:buChar char="•"/>
              <a:defRPr/>
            </a:pPr>
            <a:r>
              <a:rPr lang="en-US" sz="1800" kern="0" dirty="0">
                <a:solidFill>
                  <a:srgbClr val="000000"/>
                </a:solidFill>
              </a:rPr>
              <a:t>Wastewater discharge handling requirements</a:t>
            </a:r>
          </a:p>
          <a:p>
            <a:pPr lvl="2">
              <a:buFontTx/>
              <a:buChar char="•"/>
              <a:defRPr/>
            </a:pPr>
            <a:r>
              <a:rPr lang="en-US" sz="1800" kern="0" dirty="0">
                <a:solidFill>
                  <a:srgbClr val="000000"/>
                </a:solidFill>
              </a:rPr>
              <a:t>Natural gas to augment still gas fuel production</a:t>
            </a:r>
          </a:p>
          <a:p>
            <a:pPr lvl="2">
              <a:buFontTx/>
              <a:buChar char="•"/>
              <a:defRPr/>
            </a:pPr>
            <a:r>
              <a:rPr lang="en-US" sz="1800" kern="0" dirty="0">
                <a:solidFill>
                  <a:srgbClr val="000000"/>
                </a:solidFill>
              </a:rPr>
              <a:t>Hydrogen from merchant producers to enable operations of desulphurization processing equipment</a:t>
            </a:r>
          </a:p>
          <a:p>
            <a:pPr lvl="2">
              <a:buFontTx/>
              <a:buChar char="•"/>
              <a:defRPr/>
            </a:pPr>
            <a:r>
              <a:rPr lang="en-US" sz="1800" kern="0" dirty="0">
                <a:solidFill>
                  <a:srgbClr val="000000"/>
                </a:solidFill>
              </a:rPr>
              <a:t>Acid deliveries for operation of alkylation facilities</a:t>
            </a:r>
          </a:p>
          <a:p>
            <a:pPr lvl="1">
              <a:buFontTx/>
              <a:buChar char="•"/>
              <a:defRPr/>
            </a:pPr>
            <a:r>
              <a:rPr lang="en-US" sz="2200" kern="0" dirty="0">
                <a:solidFill>
                  <a:srgbClr val="000000"/>
                </a:solidFill>
              </a:rPr>
              <a:t>Retail fuel stations provide majority of gasoline and diesel fuel to the public</a:t>
            </a:r>
          </a:p>
          <a:p>
            <a:pPr lvl="1">
              <a:buFontTx/>
              <a:buChar char="•"/>
              <a:defRPr/>
            </a:pPr>
            <a:r>
              <a:rPr lang="en-US" sz="2200" kern="0" dirty="0">
                <a:solidFill>
                  <a:srgbClr val="000000"/>
                </a:solidFill>
              </a:rPr>
              <a:t>Retail stations need electricity to operate dispensers</a:t>
            </a:r>
          </a:p>
          <a:p>
            <a:pPr lvl="1">
              <a:buFontTx/>
              <a:buChar char="•"/>
              <a:defRPr/>
            </a:pPr>
            <a:r>
              <a:rPr lang="en-US" sz="2200" kern="0" dirty="0">
                <a:solidFill>
                  <a:srgbClr val="000000"/>
                </a:solidFill>
              </a:rPr>
              <a:t>Even with back-up power, stations need telecommunication capability to process transactions</a:t>
            </a:r>
            <a:endParaRPr lang="en-US" sz="1800" kern="0" dirty="0">
              <a:solidFill>
                <a:srgbClr val="000000"/>
              </a:solidFill>
            </a:endParaRPr>
          </a:p>
        </p:txBody>
      </p:sp>
      <p:sp>
        <p:nvSpPr>
          <p:cNvPr id="10" name="Date Placeholder 9"/>
          <p:cNvSpPr>
            <a:spLocks noGrp="1"/>
          </p:cNvSpPr>
          <p:nvPr>
            <p:ph type="dt" sz="quarter" idx="10"/>
          </p:nvPr>
        </p:nvSpPr>
        <p:spPr/>
        <p:txBody>
          <a:bodyPr/>
          <a:lstStyle/>
          <a:p>
            <a:pPr>
              <a:defRPr/>
            </a:pPr>
            <a:r>
              <a:rPr lang="en-US"/>
              <a:t>6/13/2019</a:t>
            </a:r>
          </a:p>
        </p:txBody>
      </p:sp>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pic>
        <p:nvPicPr>
          <p:cNvPr id="8"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C0802B69-47C9-416C-A722-9CEB407F0740}" type="slidenum">
              <a:rPr lang="en-US" altLang="en-US" smtClean="0"/>
              <a:pPr/>
              <a:t>16</a:t>
            </a:fld>
            <a:endParaRPr lang="en-US" altLang="en-US"/>
          </a:p>
        </p:txBody>
      </p:sp>
    </p:spTree>
    <p:extLst>
      <p:ext uri="{BB962C8B-B14F-4D97-AF65-F5344CB8AC3E}">
        <p14:creationId xmlns:p14="http://schemas.microsoft.com/office/powerpoint/2010/main" val="3440934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10" name="Date Placeholder 9"/>
          <p:cNvSpPr>
            <a:spLocks noGrp="1"/>
          </p:cNvSpPr>
          <p:nvPr>
            <p:ph type="dt" sz="quarter" idx="10"/>
          </p:nvPr>
        </p:nvSpPr>
        <p:spPr/>
        <p:txBody>
          <a:bodyPr/>
          <a:lstStyle/>
          <a:p>
            <a:pPr>
              <a:defRPr/>
            </a:pPr>
            <a:r>
              <a:rPr lang="en-US"/>
              <a:t>6/13/2019</a:t>
            </a:r>
          </a:p>
        </p:txBody>
      </p:sp>
      <p:sp>
        <p:nvSpPr>
          <p:cNvPr id="14344"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20" indent="-285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54" indent="-22859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36" indent="-22859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17" indent="-22859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499" indent="-22859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681" indent="-22859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863" indent="-22859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044" indent="-22859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D993DEE-8A7F-432E-A2B0-9F4909EF3D6B}" type="slidenum">
              <a:rPr lang="en-US" sz="1200">
                <a:solidFill>
                  <a:srgbClr val="898989"/>
                </a:solidFill>
              </a:rPr>
              <a:pPr>
                <a:spcBef>
                  <a:spcPct val="0"/>
                </a:spcBef>
                <a:buFontTx/>
                <a:buNone/>
              </a:pPr>
              <a:t>17</a:t>
            </a:fld>
            <a:endParaRPr lang="en-US" sz="1200">
              <a:solidFill>
                <a:srgbClr val="898989"/>
              </a:solidFill>
            </a:endParaRPr>
          </a:p>
        </p:txBody>
      </p:sp>
      <p:pic>
        <p:nvPicPr>
          <p:cNvPr id="11"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12" name="Title 1">
            <a:extLst>
              <a:ext uri="{FF2B5EF4-FFF2-40B4-BE49-F238E27FC236}">
                <a16:creationId xmlns:a16="http://schemas.microsoft.com/office/drawing/2014/main" id="{41A42947-9809-4050-9A70-A807ADE187EE}"/>
              </a:ext>
            </a:extLst>
          </p:cNvPr>
          <p:cNvSpPr txBox="1">
            <a:spLocks/>
          </p:cNvSpPr>
          <p:nvPr/>
        </p:nvSpPr>
        <p:spPr bwMode="auto">
          <a:xfrm>
            <a:off x="618340" y="2539466"/>
            <a:ext cx="8229600" cy="1143000"/>
          </a:xfrm>
          <a:prstGeom prst="rect">
            <a:avLst/>
          </a:prstGeom>
          <a:solidFill>
            <a:schemeClr val="bg1"/>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200" dirty="0">
                <a:ln>
                  <a:solidFill>
                    <a:schemeClr val="tx1"/>
                  </a:solidFill>
                </a:ln>
                <a:solidFill>
                  <a:srgbClr val="002060">
                    <a:alpha val="50000"/>
                  </a:srgbClr>
                </a:solidFill>
              </a:rPr>
              <a:t>CEC’s Role for Emergency Fuel</a:t>
            </a:r>
          </a:p>
        </p:txBody>
      </p:sp>
    </p:spTree>
    <p:extLst>
      <p:ext uri="{BB962C8B-B14F-4D97-AF65-F5344CB8AC3E}">
        <p14:creationId xmlns:p14="http://schemas.microsoft.com/office/powerpoint/2010/main" val="3380211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E7251F60-BA25-4544-A8A1-6017688E5FDB}"/>
              </a:ext>
            </a:extLst>
          </p:cNvPr>
          <p:cNvSpPr>
            <a:spLocks noGrp="1"/>
          </p:cNvSpPr>
          <p:nvPr>
            <p:ph type="title"/>
          </p:nvPr>
        </p:nvSpPr>
        <p:spPr>
          <a:xfrm>
            <a:off x="609600" y="152400"/>
            <a:ext cx="8229600" cy="1143000"/>
          </a:xfrm>
        </p:spPr>
        <p:txBody>
          <a:bodyPr/>
          <a:lstStyle/>
          <a:p>
            <a:pPr eaLnBrk="1" hangingPunct="1"/>
            <a:r>
              <a:rPr lang="en-US" altLang="en-US" sz="3200"/>
              <a:t>California Emergency Fuel Supplies</a:t>
            </a:r>
          </a:p>
        </p:txBody>
      </p:sp>
      <p:sp>
        <p:nvSpPr>
          <p:cNvPr id="8195" name="Content Placeholder 6">
            <a:extLst>
              <a:ext uri="{FF2B5EF4-FFF2-40B4-BE49-F238E27FC236}">
                <a16:creationId xmlns:a16="http://schemas.microsoft.com/office/drawing/2014/main" id="{8F29286D-371E-431E-872B-A0580451D5B5}"/>
              </a:ext>
            </a:extLst>
          </p:cNvPr>
          <p:cNvSpPr>
            <a:spLocks noGrp="1"/>
          </p:cNvSpPr>
          <p:nvPr>
            <p:ph sz="half" idx="1"/>
          </p:nvPr>
        </p:nvSpPr>
        <p:spPr>
          <a:xfrm>
            <a:off x="73025" y="1189037"/>
            <a:ext cx="8613775" cy="4525963"/>
          </a:xfrm>
        </p:spPr>
        <p:txBody>
          <a:bodyPr/>
          <a:lstStyle/>
          <a:p>
            <a:pPr lvl="1">
              <a:buFontTx/>
              <a:buChar char="•"/>
              <a:defRPr/>
            </a:pPr>
            <a:r>
              <a:rPr lang="en-US" sz="2000" kern="0" dirty="0">
                <a:solidFill>
                  <a:srgbClr val="000000"/>
                </a:solidFill>
              </a:rPr>
              <a:t>The Energy Commission </a:t>
            </a:r>
            <a:r>
              <a:rPr lang="en-US" sz="2000" u="sng" kern="0" dirty="0">
                <a:solidFill>
                  <a:srgbClr val="000000"/>
                </a:solidFill>
              </a:rPr>
              <a:t>does not </a:t>
            </a:r>
            <a:r>
              <a:rPr lang="en-US" sz="2000" kern="0" dirty="0">
                <a:solidFill>
                  <a:srgbClr val="000000"/>
                </a:solidFill>
              </a:rPr>
              <a:t>own any emergency fuel supply</a:t>
            </a:r>
          </a:p>
          <a:p>
            <a:pPr lvl="1">
              <a:buFontTx/>
              <a:buChar char="•"/>
              <a:defRPr/>
            </a:pPr>
            <a:r>
              <a:rPr lang="en-US" sz="2000" kern="0" dirty="0">
                <a:solidFill>
                  <a:srgbClr val="000000"/>
                </a:solidFill>
              </a:rPr>
              <a:t>Rather, the California Energy Commission (CEC) has the </a:t>
            </a:r>
            <a:r>
              <a:rPr lang="en-US" sz="2000" u="sng" kern="0" dirty="0">
                <a:solidFill>
                  <a:srgbClr val="000000"/>
                </a:solidFill>
              </a:rPr>
              <a:t>authority</a:t>
            </a:r>
            <a:r>
              <a:rPr lang="en-US" sz="2000" kern="0" dirty="0">
                <a:solidFill>
                  <a:srgbClr val="000000"/>
                </a:solidFill>
              </a:rPr>
              <a:t> to </a:t>
            </a:r>
            <a:r>
              <a:rPr lang="en-US" sz="2000" b="1" i="1" kern="0" dirty="0">
                <a:solidFill>
                  <a:srgbClr val="FF0000"/>
                </a:solidFill>
              </a:rPr>
              <a:t>hold inventories &amp; redirect</a:t>
            </a:r>
            <a:r>
              <a:rPr lang="en-US" sz="2000" kern="0" dirty="0">
                <a:solidFill>
                  <a:srgbClr val="000000"/>
                </a:solidFill>
              </a:rPr>
              <a:t> refined product supplies from private-sector refineries &amp; distribution terminals when the Fuels Set-Aside Program (FSAP) is triggered</a:t>
            </a:r>
          </a:p>
          <a:p>
            <a:pPr lvl="1">
              <a:buFontTx/>
              <a:buChar char="•"/>
              <a:defRPr/>
            </a:pPr>
            <a:r>
              <a:rPr lang="en-US" sz="2000" kern="0" dirty="0">
                <a:solidFill>
                  <a:srgbClr val="000000"/>
                </a:solidFill>
              </a:rPr>
              <a:t>CEC works in coordination with the California Office of Emergency Services (</a:t>
            </a:r>
            <a:r>
              <a:rPr lang="en-US" sz="2000" kern="0" dirty="0" err="1">
                <a:solidFill>
                  <a:srgbClr val="000000"/>
                </a:solidFill>
              </a:rPr>
              <a:t>OES</a:t>
            </a:r>
            <a:r>
              <a:rPr lang="en-US" sz="2000" kern="0" dirty="0"/>
              <a:t>) and key partners to: identify </a:t>
            </a:r>
            <a:r>
              <a:rPr lang="en-US" sz="2000" kern="0" dirty="0">
                <a:solidFill>
                  <a:srgbClr val="000000"/>
                </a:solidFill>
              </a:rPr>
              <a:t>private-sector sources of fuel &amp; communicate with industry on what portion of their inventory must be held to be </a:t>
            </a:r>
            <a:r>
              <a:rPr lang="en-US" sz="2000" b="1" i="1" kern="0" dirty="0">
                <a:solidFill>
                  <a:srgbClr val="FF0000"/>
                </a:solidFill>
              </a:rPr>
              <a:t>used for emergency response and critical functions</a:t>
            </a:r>
            <a:r>
              <a:rPr lang="en-US" sz="2000" kern="0" dirty="0">
                <a:solidFill>
                  <a:srgbClr val="000000"/>
                </a:solidFill>
              </a:rPr>
              <a:t> fuel-related mission tasks</a:t>
            </a:r>
          </a:p>
          <a:p>
            <a:pPr lvl="1">
              <a:buFontTx/>
              <a:buChar char="•"/>
              <a:defRPr/>
            </a:pPr>
            <a:r>
              <a:rPr lang="en-US" sz="2000" kern="0" dirty="0">
                <a:solidFill>
                  <a:srgbClr val="000000"/>
                </a:solidFill>
              </a:rPr>
              <a:t>Liquid transportation fuels, not electricity or natural gas</a:t>
            </a:r>
          </a:p>
          <a:p>
            <a:pPr lvl="2">
              <a:buFont typeface="Calibri" panose="020F0502020204030204" pitchFamily="34" charset="0"/>
              <a:buChar char="-"/>
              <a:defRPr/>
            </a:pPr>
            <a:r>
              <a:rPr lang="en-US" sz="1800" kern="0" dirty="0">
                <a:solidFill>
                  <a:srgbClr val="000000"/>
                </a:solidFill>
              </a:rPr>
              <a:t>Gasoline, diesel fuel, Jet A, aviation gasoline &amp; propane</a:t>
            </a:r>
          </a:p>
        </p:txBody>
      </p:sp>
      <p:sp>
        <p:nvSpPr>
          <p:cNvPr id="10" name="Date Placeholder 9">
            <a:extLst>
              <a:ext uri="{FF2B5EF4-FFF2-40B4-BE49-F238E27FC236}">
                <a16:creationId xmlns:a16="http://schemas.microsoft.com/office/drawing/2014/main" id="{ABCAC284-53EE-4B6F-B6AA-DBBAE677C18C}"/>
              </a:ext>
            </a:extLst>
          </p:cNvPr>
          <p:cNvSpPr>
            <a:spLocks noGrp="1"/>
          </p:cNvSpPr>
          <p:nvPr>
            <p:ph type="dt" sz="quarter" idx="10"/>
          </p:nvPr>
        </p:nvSpPr>
        <p:spPr/>
        <p:txBody>
          <a:bodyPr/>
          <a:lstStyle/>
          <a:p>
            <a:pPr>
              <a:defRPr/>
            </a:pPr>
            <a:r>
              <a:rPr lang="en-US"/>
              <a:t>6/13/2019</a:t>
            </a:r>
            <a:endParaRPr lang="en-US" dirty="0"/>
          </a:p>
        </p:txBody>
      </p:sp>
      <p:sp>
        <p:nvSpPr>
          <p:cNvPr id="18437" name="Slide Number Placeholder 7">
            <a:extLst>
              <a:ext uri="{FF2B5EF4-FFF2-40B4-BE49-F238E27FC236}">
                <a16:creationId xmlns:a16="http://schemas.microsoft.com/office/drawing/2014/main" id="{79FCCEA1-6F79-4F5D-A38E-164EB7C158C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A29EEB4-2BBC-4ED0-B6F9-0EBC60911379}" type="slidenum">
              <a:rPr lang="en-US" altLang="en-US">
                <a:solidFill>
                  <a:srgbClr val="898989"/>
                </a:solidFill>
                <a:latin typeface="Calibri" panose="020F0502020204030204" pitchFamily="34" charset="0"/>
              </a:rPr>
              <a:pPr/>
              <a:t>18</a:t>
            </a:fld>
            <a:endParaRPr lang="en-US" altLang="en-US">
              <a:solidFill>
                <a:srgbClr val="898989"/>
              </a:solidFill>
              <a:latin typeface="Calibri" panose="020F0502020204030204" pitchFamily="34" charset="0"/>
            </a:endParaRPr>
          </a:p>
        </p:txBody>
      </p:sp>
      <p:sp>
        <p:nvSpPr>
          <p:cNvPr id="9" name="TextBox 8">
            <a:extLst>
              <a:ext uri="{FF2B5EF4-FFF2-40B4-BE49-F238E27FC236}">
                <a16:creationId xmlns:a16="http://schemas.microsoft.com/office/drawing/2014/main" id="{9EB4B4C4-1923-46FC-B1F9-78B80D2793A1}"/>
              </a:ext>
            </a:extLst>
          </p:cNvPr>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pic>
        <p:nvPicPr>
          <p:cNvPr id="8" name="Picture 2">
            <a:extLst>
              <a:ext uri="{FF2B5EF4-FFF2-40B4-BE49-F238E27FC236}">
                <a16:creationId xmlns:a16="http://schemas.microsoft.com/office/drawing/2014/main" id="{65955967-7280-4D79-A422-13248993CF9D}"/>
              </a:ext>
            </a:extLst>
          </p:cNvPr>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11" name="TextBox 10">
            <a:extLst>
              <a:ext uri="{FF2B5EF4-FFF2-40B4-BE49-F238E27FC236}">
                <a16:creationId xmlns:a16="http://schemas.microsoft.com/office/drawing/2014/main" id="{92D55098-E124-465E-AA56-6781FE90A718}"/>
              </a:ext>
            </a:extLst>
          </p:cNvPr>
          <p:cNvSpPr txBox="1"/>
          <p:nvPr/>
        </p:nvSpPr>
        <p:spPr>
          <a:xfrm>
            <a:off x="989012" y="5257800"/>
            <a:ext cx="7088188" cy="830997"/>
          </a:xfrm>
          <a:prstGeom prst="rect">
            <a:avLst/>
          </a:prstGeom>
          <a:solidFill>
            <a:srgbClr val="FFFF00"/>
          </a:solidFill>
          <a:ln>
            <a:solidFill>
              <a:schemeClr val="tx1"/>
            </a:solidFill>
          </a:ln>
        </p:spPr>
        <p:txBody>
          <a:bodyPr wrap="square" rtlCol="0">
            <a:spAutoFit/>
          </a:bodyPr>
          <a:lstStyle/>
          <a:p>
            <a:r>
              <a:rPr lang="en-US" sz="1600" b="1" i="1" dirty="0"/>
              <a:t>FSAP is not designed nor intended to provide adequate supplies of transportation fuels for all end-users, including the public, following a catastrophic loss of local refinery production &amp; distribution operations.</a:t>
            </a:r>
          </a:p>
        </p:txBody>
      </p:sp>
    </p:spTree>
    <p:extLst>
      <p:ext uri="{BB962C8B-B14F-4D97-AF65-F5344CB8AC3E}">
        <p14:creationId xmlns:p14="http://schemas.microsoft.com/office/powerpoint/2010/main" val="1347313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12186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E239FE0-D945-4D7F-8C10-C49B6BA8CA1B}" type="slidenum">
              <a:rPr lang="en-US" sz="1200" smtClean="0">
                <a:solidFill>
                  <a:srgbClr val="898989"/>
                </a:solidFill>
              </a:rPr>
              <a:pPr>
                <a:spcBef>
                  <a:spcPct val="0"/>
                </a:spcBef>
                <a:buFontTx/>
                <a:buNone/>
              </a:pPr>
              <a:t>19</a:t>
            </a:fld>
            <a:endParaRPr lang="en-US" sz="1200" dirty="0">
              <a:solidFill>
                <a:srgbClr val="898989"/>
              </a:solidFill>
            </a:endParaRPr>
          </a:p>
        </p:txBody>
      </p:sp>
      <p:pic>
        <p:nvPicPr>
          <p:cNvPr id="11" name="Picture 2"/>
          <p:cNvPicPr>
            <a:picLocks noChangeAspect="1" noChangeArrowheads="1"/>
          </p:cNvPicPr>
          <p:nvPr/>
        </p:nvPicPr>
        <p:blipFill>
          <a:blip r:embed="rId3" cstate="print"/>
          <a:srcRect/>
          <a:stretch>
            <a:fillRect/>
          </a:stretch>
        </p:blipFill>
        <p:spPr bwMode="auto">
          <a:xfrm>
            <a:off x="76200" y="76200"/>
            <a:ext cx="1143000" cy="995882"/>
          </a:xfrm>
          <a:prstGeom prst="rect">
            <a:avLst/>
          </a:prstGeom>
          <a:noFill/>
          <a:ln w="9525">
            <a:noFill/>
            <a:miter lim="800000"/>
            <a:headEnd/>
            <a:tailEnd/>
          </a:ln>
        </p:spPr>
      </p:pic>
      <p:sp>
        <p:nvSpPr>
          <p:cNvPr id="15" name="Title 1"/>
          <p:cNvSpPr txBox="1">
            <a:spLocks/>
          </p:cNvSpPr>
          <p:nvPr/>
        </p:nvSpPr>
        <p:spPr bwMode="auto">
          <a:xfrm>
            <a:off x="1219200" y="33152"/>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dirty="0"/>
              <a:t>CEC Emergency Response Role:</a:t>
            </a:r>
          </a:p>
          <a:p>
            <a:r>
              <a:rPr lang="en-US" sz="3200" dirty="0"/>
              <a:t>Transportation Fuel Supplies </a:t>
            </a:r>
          </a:p>
        </p:txBody>
      </p:sp>
      <p:sp>
        <p:nvSpPr>
          <p:cNvPr id="2" name="TextBox 1"/>
          <p:cNvSpPr txBox="1"/>
          <p:nvPr/>
        </p:nvSpPr>
        <p:spPr>
          <a:xfrm>
            <a:off x="666750" y="1295400"/>
            <a:ext cx="8020050" cy="4216539"/>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mn-lt"/>
              </a:rPr>
              <a:t>The Office of Emergency Services (CalOES) is the lead State agency in an emergency </a:t>
            </a:r>
          </a:p>
          <a:p>
            <a:pPr marL="285750" indent="-285750">
              <a:buFont typeface="Arial" panose="020B0604020202020204" pitchFamily="34" charset="0"/>
              <a:buChar char="•"/>
            </a:pPr>
            <a:r>
              <a:rPr lang="en-US" sz="2200" dirty="0">
                <a:latin typeface="+mn-lt"/>
              </a:rPr>
              <a:t>CEC Role is outlined in the Energy Commission’s Emergency Plan:</a:t>
            </a:r>
          </a:p>
          <a:p>
            <a:r>
              <a:rPr lang="en-US" dirty="0">
                <a:latin typeface="+mn-lt"/>
              </a:rPr>
              <a:t>	</a:t>
            </a:r>
            <a:r>
              <a:rPr lang="en-US" dirty="0">
                <a:latin typeface="+mn-lt"/>
                <a:hlinkClick r:id="rId4"/>
              </a:rPr>
              <a:t>https://www.energy.ca.gov/emergencies/</a:t>
            </a:r>
            <a:endParaRPr lang="en-US" dirty="0">
              <a:latin typeface="+mn-lt"/>
            </a:endParaRPr>
          </a:p>
          <a:p>
            <a:endParaRPr lang="en-US" dirty="0">
              <a:latin typeface="+mn-lt"/>
            </a:endParaRPr>
          </a:p>
          <a:p>
            <a:pPr marL="285750" indent="-285750">
              <a:buFont typeface="Arial" panose="020B0604020202020204" pitchFamily="34" charset="0"/>
              <a:buChar char="•"/>
            </a:pPr>
            <a:r>
              <a:rPr lang="en-US" sz="2200" dirty="0">
                <a:latin typeface="+mn-lt"/>
              </a:rPr>
              <a:t>How is the Fuels Set-aside Program (FSAP) triggered?</a:t>
            </a:r>
          </a:p>
          <a:p>
            <a:pPr marL="800100" lvl="1" indent="-342900">
              <a:buFont typeface="Courier New" panose="02070309020205020404" pitchFamily="49" charset="0"/>
              <a:buChar char="o"/>
            </a:pPr>
            <a:r>
              <a:rPr lang="en-US" sz="2000" dirty="0">
                <a:latin typeface="+mn-lt"/>
              </a:rPr>
              <a:t>Governor declares a state of emergency</a:t>
            </a:r>
          </a:p>
          <a:p>
            <a:pPr marL="800100" lvl="1" indent="-342900">
              <a:buFont typeface="Courier New" panose="02070309020205020404" pitchFamily="49" charset="0"/>
              <a:buChar char="o"/>
            </a:pPr>
            <a:r>
              <a:rPr lang="en-US" sz="2000" dirty="0">
                <a:latin typeface="+mn-lt"/>
              </a:rPr>
              <a:t>Chair of the Energy Commission recommends activation of the FSAP based on severity of impact to transportation fuel supplies</a:t>
            </a:r>
          </a:p>
          <a:p>
            <a:pPr marL="800100" lvl="1" indent="-342900">
              <a:buFont typeface="Courier New" panose="02070309020205020404" pitchFamily="49" charset="0"/>
              <a:buChar char="o"/>
            </a:pPr>
            <a:r>
              <a:rPr lang="fr-FR" sz="2000" dirty="0">
                <a:latin typeface="+mn-lt"/>
              </a:rPr>
              <a:t>Governor issues Emergency </a:t>
            </a:r>
            <a:r>
              <a:rPr lang="fr-FR" sz="2000" dirty="0" err="1">
                <a:latin typeface="+mn-lt"/>
              </a:rPr>
              <a:t>Order</a:t>
            </a:r>
            <a:r>
              <a:rPr lang="fr-FR" sz="2000" dirty="0">
                <a:latin typeface="+mn-lt"/>
              </a:rPr>
              <a:t>, </a:t>
            </a:r>
            <a:r>
              <a:rPr lang="en-US" sz="2000" dirty="0">
                <a:latin typeface="+mn-lt"/>
              </a:rPr>
              <a:t>empowering the Energy Commission to hold control of and redirect petroleum stocks needed to </a:t>
            </a:r>
            <a:r>
              <a:rPr lang="en-US" sz="2200" dirty="0">
                <a:latin typeface="+mn-lt"/>
              </a:rPr>
              <a:t>ensure the health, safety and welfare of the public</a:t>
            </a:r>
          </a:p>
          <a:p>
            <a:pPr marL="285750" indent="-285750">
              <a:buFont typeface="Arial" panose="020B0604020202020204" pitchFamily="34" charset="0"/>
              <a:buChar char="•"/>
            </a:pPr>
            <a:endParaRPr lang="en-US" sz="2200" dirty="0"/>
          </a:p>
        </p:txBody>
      </p:sp>
      <p:sp>
        <p:nvSpPr>
          <p:cNvPr id="3" name="Date Placeholder 2"/>
          <p:cNvSpPr>
            <a:spLocks noGrp="1"/>
          </p:cNvSpPr>
          <p:nvPr>
            <p:ph type="dt" sz="half" idx="10"/>
          </p:nvPr>
        </p:nvSpPr>
        <p:spPr/>
        <p:txBody>
          <a:bodyPr/>
          <a:lstStyle/>
          <a:p>
            <a:pPr>
              <a:defRPr/>
            </a:pPr>
            <a:r>
              <a:rPr lang="en-US"/>
              <a:t>6/13/2019</a:t>
            </a:r>
            <a:endParaRPr lang="en-US" dirty="0"/>
          </a:p>
        </p:txBody>
      </p:sp>
      <p:sp>
        <p:nvSpPr>
          <p:cNvPr id="8" name="TextBox 7">
            <a:extLst>
              <a:ext uri="{FF2B5EF4-FFF2-40B4-BE49-F238E27FC236}">
                <a16:creationId xmlns:a16="http://schemas.microsoft.com/office/drawing/2014/main" id="{26C5197C-20F2-478C-BC02-1483530E712C}"/>
              </a:ext>
            </a:extLst>
          </p:cNvPr>
          <p:cNvSpPr txBox="1"/>
          <p:nvPr/>
        </p:nvSpPr>
        <p:spPr>
          <a:xfrm>
            <a:off x="1219200" y="5234940"/>
            <a:ext cx="6934200" cy="584775"/>
          </a:xfrm>
          <a:prstGeom prst="rect">
            <a:avLst/>
          </a:prstGeom>
          <a:solidFill>
            <a:srgbClr val="FFFF00"/>
          </a:solidFill>
          <a:ln>
            <a:solidFill>
              <a:schemeClr val="tx1"/>
            </a:solidFill>
          </a:ln>
        </p:spPr>
        <p:txBody>
          <a:bodyPr wrap="square" rtlCol="0">
            <a:spAutoFit/>
          </a:bodyPr>
          <a:lstStyle/>
          <a:p>
            <a:r>
              <a:rPr lang="en-US" sz="1600" b="1" i="1" dirty="0"/>
              <a:t>To date no emergency declaration in the state has necessitated that the FSAP be triggered on a formal basis – what type of event could?</a:t>
            </a:r>
          </a:p>
        </p:txBody>
      </p:sp>
    </p:spTree>
    <p:extLst>
      <p:ext uri="{BB962C8B-B14F-4D97-AF65-F5344CB8AC3E}">
        <p14:creationId xmlns:p14="http://schemas.microsoft.com/office/powerpoint/2010/main" val="2135470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10" name="Date Placeholder 9"/>
          <p:cNvSpPr>
            <a:spLocks noGrp="1"/>
          </p:cNvSpPr>
          <p:nvPr>
            <p:ph type="dt" sz="quarter" idx="10"/>
          </p:nvPr>
        </p:nvSpPr>
        <p:spPr/>
        <p:txBody>
          <a:bodyPr/>
          <a:lstStyle/>
          <a:p>
            <a:pPr>
              <a:defRPr/>
            </a:pPr>
            <a:r>
              <a:rPr lang="en-US"/>
              <a:t>6/13/2019</a:t>
            </a:r>
          </a:p>
        </p:txBody>
      </p:sp>
      <p:sp>
        <p:nvSpPr>
          <p:cNvPr id="14344"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20" indent="-285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54" indent="-22859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36" indent="-22859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17" indent="-22859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499" indent="-22859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681" indent="-22859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863" indent="-22859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044" indent="-22859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D993DEE-8A7F-432E-A2B0-9F4909EF3D6B}" type="slidenum">
              <a:rPr lang="en-US" sz="1200">
                <a:solidFill>
                  <a:srgbClr val="898989"/>
                </a:solidFill>
              </a:rPr>
              <a:pPr>
                <a:spcBef>
                  <a:spcPct val="0"/>
                </a:spcBef>
                <a:buFontTx/>
                <a:buNone/>
              </a:pPr>
              <a:t>2</a:t>
            </a:fld>
            <a:endParaRPr lang="en-US" sz="1200">
              <a:solidFill>
                <a:srgbClr val="898989"/>
              </a:solidFill>
            </a:endParaRPr>
          </a:p>
        </p:txBody>
      </p:sp>
      <p:pic>
        <p:nvPicPr>
          <p:cNvPr id="11"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12" name="Title 1">
            <a:extLst>
              <a:ext uri="{FF2B5EF4-FFF2-40B4-BE49-F238E27FC236}">
                <a16:creationId xmlns:a16="http://schemas.microsoft.com/office/drawing/2014/main" id="{41A42947-9809-4050-9A70-A807ADE187EE}"/>
              </a:ext>
            </a:extLst>
          </p:cNvPr>
          <p:cNvSpPr txBox="1">
            <a:spLocks/>
          </p:cNvSpPr>
          <p:nvPr/>
        </p:nvSpPr>
        <p:spPr bwMode="auto">
          <a:xfrm>
            <a:off x="618340" y="2539466"/>
            <a:ext cx="8229600" cy="1143000"/>
          </a:xfrm>
          <a:prstGeom prst="rect">
            <a:avLst/>
          </a:prstGeom>
          <a:solidFill>
            <a:schemeClr val="bg1"/>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200" dirty="0">
                <a:ln>
                  <a:solidFill>
                    <a:schemeClr val="tx1"/>
                  </a:solidFill>
                </a:ln>
                <a:solidFill>
                  <a:srgbClr val="002060">
                    <a:alpha val="50000"/>
                  </a:srgbClr>
                </a:solidFill>
              </a:rPr>
              <a:t>Transportation Fuel Supply - Overview</a:t>
            </a:r>
          </a:p>
        </p:txBody>
      </p:sp>
    </p:spTree>
    <p:extLst>
      <p:ext uri="{BB962C8B-B14F-4D97-AF65-F5344CB8AC3E}">
        <p14:creationId xmlns:p14="http://schemas.microsoft.com/office/powerpoint/2010/main" val="365511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33400" y="0"/>
            <a:ext cx="8229600" cy="1143000"/>
          </a:xfrm>
        </p:spPr>
        <p:txBody>
          <a:bodyPr/>
          <a:lstStyle/>
          <a:p>
            <a:pPr eaLnBrk="1" hangingPunct="1"/>
            <a:r>
              <a:rPr lang="en-US" altLang="en-US" sz="3200" dirty="0"/>
              <a:t>Catastrophic Earthquake</a:t>
            </a:r>
          </a:p>
        </p:txBody>
      </p:sp>
      <p:sp>
        <p:nvSpPr>
          <p:cNvPr id="6147" name="Content Placeholder 6"/>
          <p:cNvSpPr>
            <a:spLocks noGrp="1"/>
          </p:cNvSpPr>
          <p:nvPr>
            <p:ph idx="1"/>
          </p:nvPr>
        </p:nvSpPr>
        <p:spPr>
          <a:xfrm>
            <a:off x="370643" y="1060985"/>
            <a:ext cx="8229600" cy="5029200"/>
          </a:xfrm>
        </p:spPr>
        <p:txBody>
          <a:bodyPr/>
          <a:lstStyle/>
          <a:p>
            <a:pPr lvl="1">
              <a:lnSpc>
                <a:spcPct val="90000"/>
              </a:lnSpc>
              <a:buFontTx/>
              <a:buChar char="•"/>
              <a:defRPr/>
            </a:pPr>
            <a:r>
              <a:rPr lang="en-US" sz="2200" kern="0" dirty="0">
                <a:solidFill>
                  <a:srgbClr val="000000"/>
                </a:solidFill>
              </a:rPr>
              <a:t>Unprecedented event - </a:t>
            </a:r>
            <a:r>
              <a:rPr lang="en-US" sz="2200" b="1" i="1" kern="0" dirty="0">
                <a:solidFill>
                  <a:srgbClr val="FF0000"/>
                </a:solidFill>
              </a:rPr>
              <a:t>not experienced in our lifetimes</a:t>
            </a:r>
          </a:p>
          <a:p>
            <a:pPr lvl="1">
              <a:lnSpc>
                <a:spcPct val="90000"/>
              </a:lnSpc>
              <a:buFontTx/>
              <a:buChar char="•"/>
              <a:defRPr/>
            </a:pPr>
            <a:endParaRPr lang="en-US" sz="2200" kern="0" dirty="0">
              <a:solidFill>
                <a:srgbClr val="000000"/>
              </a:solidFill>
            </a:endParaRPr>
          </a:p>
          <a:p>
            <a:pPr lvl="1">
              <a:lnSpc>
                <a:spcPct val="90000"/>
              </a:lnSpc>
              <a:buFontTx/>
              <a:buChar char="•"/>
              <a:defRPr/>
            </a:pPr>
            <a:endParaRPr lang="en-US" sz="2200" kern="0" dirty="0">
              <a:solidFill>
                <a:srgbClr val="000000"/>
              </a:solidFill>
            </a:endParaRPr>
          </a:p>
          <a:p>
            <a:pPr lvl="1">
              <a:lnSpc>
                <a:spcPct val="90000"/>
              </a:lnSpc>
              <a:buFontTx/>
              <a:buChar char="•"/>
              <a:defRPr/>
            </a:pPr>
            <a:endParaRPr lang="en-US" sz="2200" kern="0" dirty="0">
              <a:solidFill>
                <a:srgbClr val="000000"/>
              </a:solidFill>
            </a:endParaRPr>
          </a:p>
          <a:p>
            <a:pPr lvl="1">
              <a:lnSpc>
                <a:spcPct val="90000"/>
              </a:lnSpc>
              <a:buFontTx/>
              <a:buChar char="•"/>
              <a:defRPr/>
            </a:pPr>
            <a:endParaRPr lang="en-US" sz="2200" kern="0" dirty="0">
              <a:solidFill>
                <a:srgbClr val="000000"/>
              </a:solidFill>
            </a:endParaRPr>
          </a:p>
          <a:p>
            <a:pPr lvl="1">
              <a:lnSpc>
                <a:spcPct val="90000"/>
              </a:lnSpc>
              <a:buFontTx/>
              <a:buChar char="•"/>
              <a:defRPr/>
            </a:pPr>
            <a:endParaRPr lang="en-US" sz="2200" kern="0" dirty="0">
              <a:solidFill>
                <a:srgbClr val="000000"/>
              </a:solidFill>
            </a:endParaRPr>
          </a:p>
          <a:p>
            <a:pPr lvl="1">
              <a:lnSpc>
                <a:spcPct val="90000"/>
              </a:lnSpc>
              <a:buFontTx/>
              <a:buChar char="•"/>
              <a:defRPr/>
            </a:pPr>
            <a:endParaRPr lang="en-US" sz="2200" kern="0" dirty="0">
              <a:solidFill>
                <a:srgbClr val="000000"/>
              </a:solidFill>
            </a:endParaRPr>
          </a:p>
          <a:p>
            <a:pPr lvl="1">
              <a:lnSpc>
                <a:spcPct val="90000"/>
              </a:lnSpc>
              <a:buFontTx/>
              <a:buChar char="•"/>
              <a:defRPr/>
            </a:pPr>
            <a:endParaRPr lang="en-US" sz="2200" kern="0" dirty="0">
              <a:solidFill>
                <a:srgbClr val="000000"/>
              </a:solidFill>
            </a:endParaRPr>
          </a:p>
          <a:p>
            <a:pPr lvl="1">
              <a:lnSpc>
                <a:spcPct val="90000"/>
              </a:lnSpc>
              <a:buFontTx/>
              <a:buChar char="•"/>
              <a:defRPr/>
            </a:pPr>
            <a:endParaRPr lang="en-US" sz="2200" kern="0" dirty="0">
              <a:solidFill>
                <a:srgbClr val="000000"/>
              </a:solidFill>
            </a:endParaRPr>
          </a:p>
          <a:p>
            <a:pPr lvl="1">
              <a:lnSpc>
                <a:spcPct val="90000"/>
              </a:lnSpc>
              <a:buFontTx/>
              <a:buChar char="•"/>
              <a:defRPr/>
            </a:pPr>
            <a:r>
              <a:rPr lang="en-US" sz="2200" kern="0" dirty="0">
                <a:solidFill>
                  <a:srgbClr val="000000"/>
                </a:solidFill>
              </a:rPr>
              <a:t>Business-as-usual will not suffice</a:t>
            </a:r>
          </a:p>
          <a:p>
            <a:pPr lvl="1">
              <a:lnSpc>
                <a:spcPct val="90000"/>
              </a:lnSpc>
              <a:buFontTx/>
              <a:buChar char="•"/>
              <a:defRPr/>
            </a:pPr>
            <a:r>
              <a:rPr lang="en-US" sz="2200" kern="0" dirty="0">
                <a:solidFill>
                  <a:srgbClr val="000000"/>
                </a:solidFill>
              </a:rPr>
              <a:t>Large portion of fuel supply will be lost or unavailable</a:t>
            </a:r>
          </a:p>
          <a:p>
            <a:pPr lvl="1">
              <a:lnSpc>
                <a:spcPct val="90000"/>
              </a:lnSpc>
              <a:buFontTx/>
              <a:buChar char="•"/>
              <a:defRPr/>
            </a:pPr>
            <a:r>
              <a:rPr lang="en-US" sz="2200" kern="0" dirty="0">
                <a:solidFill>
                  <a:srgbClr val="000000"/>
                </a:solidFill>
              </a:rPr>
              <a:t>Demand outside the impacted region will experience varying degrees of panic-buying</a:t>
            </a:r>
          </a:p>
          <a:p>
            <a:pPr lvl="1">
              <a:lnSpc>
                <a:spcPct val="90000"/>
              </a:lnSpc>
              <a:buFontTx/>
              <a:buChar char="•"/>
              <a:defRPr/>
            </a:pPr>
            <a:r>
              <a:rPr lang="en-US" sz="2200" b="1" i="1" kern="0" dirty="0">
                <a:solidFill>
                  <a:srgbClr val="FF0000"/>
                </a:solidFill>
              </a:rPr>
              <a:t>There will be a fuel shortage for California &amp; Northern Nevada</a:t>
            </a:r>
          </a:p>
          <a:p>
            <a:pPr lvl="1">
              <a:lnSpc>
                <a:spcPct val="90000"/>
              </a:lnSpc>
              <a:buFontTx/>
              <a:buChar char="•"/>
              <a:defRPr/>
            </a:pPr>
            <a:endParaRPr lang="en-US" sz="2200" kern="0" dirty="0">
              <a:solidFill>
                <a:srgbClr val="000000"/>
              </a:solidFill>
              <a:latin typeface="Times New Roman"/>
            </a:endParaRPr>
          </a:p>
          <a:p>
            <a:pPr lvl="1">
              <a:lnSpc>
                <a:spcPct val="90000"/>
              </a:lnSpc>
              <a:buFontTx/>
              <a:buChar char="•"/>
              <a:defRPr/>
            </a:pPr>
            <a:endParaRPr lang="en-US" sz="2200" kern="0" dirty="0">
              <a:solidFill>
                <a:srgbClr val="000000"/>
              </a:solidFill>
              <a:latin typeface="Times New Roman"/>
            </a:endParaRPr>
          </a:p>
        </p:txBody>
      </p:sp>
      <p:sp>
        <p:nvSpPr>
          <p:cNvPr id="10" name="Date Placeholder 9"/>
          <p:cNvSpPr>
            <a:spLocks noGrp="1"/>
          </p:cNvSpPr>
          <p:nvPr>
            <p:ph type="dt" sz="quarter" idx="10"/>
          </p:nvPr>
        </p:nvSpPr>
        <p:spPr/>
        <p:txBody>
          <a:bodyPr/>
          <a:lstStyle/>
          <a:p>
            <a:pPr>
              <a:defRPr/>
            </a:pPr>
            <a:r>
              <a:rPr lang="en-US"/>
              <a:t>6/13/2019</a:t>
            </a:r>
            <a:endParaRPr lang="en-US" dirty="0"/>
          </a:p>
        </p:txBody>
      </p:sp>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pic>
        <p:nvPicPr>
          <p:cNvPr id="2970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3770312"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11829" y="1524000"/>
            <a:ext cx="4140200"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4" cstate="print"/>
          <a:srcRect/>
          <a:stretch>
            <a:fillRect/>
          </a:stretch>
        </p:blipFill>
        <p:spPr bwMode="auto">
          <a:xfrm>
            <a:off x="76200" y="76200"/>
            <a:ext cx="1143000" cy="99588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C0802B69-47C9-416C-A722-9CEB407F0740}" type="slidenum">
              <a:rPr lang="en-US" altLang="en-US" smtClean="0"/>
              <a:pPr/>
              <a:t>20</a:t>
            </a:fld>
            <a:endParaRPr lang="en-US" altLang="en-US"/>
          </a:p>
        </p:txBody>
      </p:sp>
    </p:spTree>
    <p:extLst>
      <p:ext uri="{BB962C8B-B14F-4D97-AF65-F5344CB8AC3E}">
        <p14:creationId xmlns:p14="http://schemas.microsoft.com/office/powerpoint/2010/main" val="1558744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12186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E239FE0-D945-4D7F-8C10-C49B6BA8CA1B}" type="slidenum">
              <a:rPr lang="en-US" sz="1200" smtClean="0">
                <a:solidFill>
                  <a:srgbClr val="898989"/>
                </a:solidFill>
              </a:rPr>
              <a:pPr>
                <a:spcBef>
                  <a:spcPct val="0"/>
                </a:spcBef>
                <a:buFontTx/>
                <a:buNone/>
              </a:pPr>
              <a:t>21</a:t>
            </a:fld>
            <a:endParaRPr lang="en-US" sz="1200" dirty="0">
              <a:solidFill>
                <a:srgbClr val="898989"/>
              </a:solidFill>
            </a:endParaRPr>
          </a:p>
        </p:txBody>
      </p:sp>
      <p:pic>
        <p:nvPicPr>
          <p:cNvPr id="11" name="Picture 2"/>
          <p:cNvPicPr>
            <a:picLocks noChangeAspect="1" noChangeArrowheads="1"/>
          </p:cNvPicPr>
          <p:nvPr/>
        </p:nvPicPr>
        <p:blipFill>
          <a:blip r:embed="rId3" cstate="print"/>
          <a:srcRect/>
          <a:stretch>
            <a:fillRect/>
          </a:stretch>
        </p:blipFill>
        <p:spPr bwMode="auto">
          <a:xfrm>
            <a:off x="76200" y="76200"/>
            <a:ext cx="1143000" cy="995882"/>
          </a:xfrm>
          <a:prstGeom prst="rect">
            <a:avLst/>
          </a:prstGeom>
          <a:noFill/>
          <a:ln w="9525">
            <a:noFill/>
            <a:miter lim="800000"/>
            <a:headEnd/>
            <a:tailEnd/>
          </a:ln>
        </p:spPr>
      </p:pic>
      <p:sp>
        <p:nvSpPr>
          <p:cNvPr id="15" name="Title 1"/>
          <p:cNvSpPr txBox="1">
            <a:spLocks/>
          </p:cNvSpPr>
          <p:nvPr/>
        </p:nvSpPr>
        <p:spPr bwMode="auto">
          <a:xfrm>
            <a:off x="1104900" y="-2219"/>
            <a:ext cx="7467600" cy="90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dirty="0"/>
              <a:t>FSAP – Function</a:t>
            </a:r>
          </a:p>
        </p:txBody>
      </p:sp>
      <p:sp>
        <p:nvSpPr>
          <p:cNvPr id="2" name="TextBox 1"/>
          <p:cNvSpPr txBox="1"/>
          <p:nvPr/>
        </p:nvSpPr>
        <p:spPr>
          <a:xfrm>
            <a:off x="828675" y="1093887"/>
            <a:ext cx="7629525" cy="5078313"/>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n-lt"/>
              </a:rPr>
              <a:t>Prioritize and support the goals and objectives set by the Unified Coordination Group</a:t>
            </a:r>
          </a:p>
          <a:p>
            <a:pPr marL="285750" indent="-285750">
              <a:buFont typeface="Arial" panose="020B0604020202020204" pitchFamily="34" charset="0"/>
              <a:buChar char="•"/>
            </a:pPr>
            <a:r>
              <a:rPr lang="en-US" sz="2000" dirty="0">
                <a:latin typeface="+mn-lt"/>
              </a:rPr>
              <a:t>California Energy Commission Responsibilities</a:t>
            </a:r>
          </a:p>
          <a:p>
            <a:pPr marL="800100" lvl="1" indent="-342900">
              <a:buFont typeface="Calibri" panose="020F0502020204030204" pitchFamily="34" charset="0"/>
              <a:buChar char="-"/>
            </a:pPr>
            <a:r>
              <a:rPr lang="en-US" dirty="0">
                <a:latin typeface="+mn-lt"/>
              </a:rPr>
              <a:t>Transportation fuel supply situational awareness</a:t>
            </a:r>
          </a:p>
          <a:p>
            <a:pPr marL="800100" lvl="1" indent="-342900">
              <a:buFont typeface="Calibri" panose="020F0502020204030204" pitchFamily="34" charset="0"/>
              <a:buChar char="-"/>
            </a:pPr>
            <a:r>
              <a:rPr lang="en-US" dirty="0">
                <a:latin typeface="+mn-lt"/>
              </a:rPr>
              <a:t>Supporting emergency fuel mission requests</a:t>
            </a:r>
          </a:p>
          <a:p>
            <a:pPr marL="800100" lvl="1" indent="-342900">
              <a:buFont typeface="Calibri" panose="020F0502020204030204" pitchFamily="34" charset="0"/>
              <a:buChar char="-"/>
            </a:pPr>
            <a:r>
              <a:rPr lang="en-US" dirty="0">
                <a:latin typeface="+mn-lt"/>
              </a:rPr>
              <a:t>Mission approvals in context of scarce resources/capabilities</a:t>
            </a:r>
          </a:p>
          <a:p>
            <a:pPr marL="285750" indent="-285750">
              <a:buFont typeface="Arial" panose="020B0604020202020204" pitchFamily="34" charset="0"/>
              <a:buChar char="•"/>
            </a:pPr>
            <a:r>
              <a:rPr lang="en-US" sz="2000" dirty="0">
                <a:latin typeface="+mn-lt"/>
              </a:rPr>
              <a:t>CEC personnel stationed at the SOC supporting Emergency Response</a:t>
            </a:r>
          </a:p>
          <a:p>
            <a:pPr marL="742950" lvl="1" indent="-285750">
              <a:buFont typeface="Calibri" panose="020F0502020204030204" pitchFamily="34" charset="0"/>
              <a:buChar char="-"/>
            </a:pPr>
            <a:r>
              <a:rPr lang="en-US" dirty="0">
                <a:latin typeface="+mn-lt"/>
              </a:rPr>
              <a:t>Reporting on locations where fuel is available</a:t>
            </a:r>
          </a:p>
          <a:p>
            <a:pPr marL="742950" lvl="1" indent="-285750">
              <a:buFont typeface="Calibri" panose="020F0502020204030204" pitchFamily="34" charset="0"/>
              <a:buChar char="-"/>
            </a:pPr>
            <a:r>
              <a:rPr lang="en-US" dirty="0">
                <a:latin typeface="+mn-lt"/>
              </a:rPr>
              <a:t>Reporting on status of refineries &amp; petroleum pipelines</a:t>
            </a:r>
          </a:p>
          <a:p>
            <a:pPr marL="1200150" lvl="2" indent="-285750">
              <a:buFont typeface="Courier New" panose="02070309020205020404" pitchFamily="49" charset="0"/>
              <a:buChar char="o"/>
            </a:pPr>
            <a:r>
              <a:rPr lang="en-US" sz="1600" dirty="0">
                <a:latin typeface="+mn-lt"/>
              </a:rPr>
              <a:t>Return to service estimates</a:t>
            </a:r>
          </a:p>
          <a:p>
            <a:pPr marL="1200150" lvl="2" indent="-285750">
              <a:buFont typeface="Courier New" panose="02070309020205020404" pitchFamily="49" charset="0"/>
              <a:buChar char="o"/>
            </a:pPr>
            <a:r>
              <a:rPr lang="en-US" sz="1600" dirty="0">
                <a:latin typeface="+mn-lt"/>
              </a:rPr>
              <a:t>Interdependencies that are preventing restart</a:t>
            </a:r>
          </a:p>
          <a:p>
            <a:pPr marL="1657350" lvl="3" indent="-285750">
              <a:buFont typeface="Wingdings" panose="05000000000000000000" pitchFamily="2" charset="2"/>
              <a:buChar char="§"/>
            </a:pPr>
            <a:r>
              <a:rPr lang="en-US" sz="1600" dirty="0">
                <a:latin typeface="+mn-lt"/>
              </a:rPr>
              <a:t>Water, natural gas, hydrogen or electricity</a:t>
            </a:r>
          </a:p>
          <a:p>
            <a:pPr marL="742950" lvl="1" indent="-285750">
              <a:buFont typeface="Calibri" panose="020F0502020204030204" pitchFamily="34" charset="0"/>
              <a:buChar char="-"/>
            </a:pPr>
            <a:r>
              <a:rPr lang="en-US" dirty="0">
                <a:solidFill>
                  <a:prstClr val="black"/>
                </a:solidFill>
                <a:latin typeface="Calibri"/>
              </a:rPr>
              <a:t>Waiver recommendations</a:t>
            </a:r>
          </a:p>
          <a:p>
            <a:pPr marL="1200150" lvl="2" indent="-285750">
              <a:buFont typeface="Courier New" panose="02070309020205020404" pitchFamily="49" charset="0"/>
              <a:buChar char="o"/>
            </a:pPr>
            <a:r>
              <a:rPr lang="en-US" sz="1600" dirty="0">
                <a:solidFill>
                  <a:prstClr val="black"/>
                </a:solidFill>
                <a:latin typeface="Calibri"/>
              </a:rPr>
              <a:t>Increasing fuel supplies, reducing logistic delays &amp; demand reduction</a:t>
            </a:r>
            <a:endParaRPr lang="en-US" sz="1600" dirty="0">
              <a:latin typeface="+mn-lt"/>
            </a:endParaRPr>
          </a:p>
          <a:p>
            <a:pPr marL="285750" lvl="0" indent="-285750">
              <a:buFont typeface="Arial" panose="020B0604020202020204" pitchFamily="34" charset="0"/>
              <a:buChar char="•"/>
            </a:pPr>
            <a:r>
              <a:rPr lang="en-US" sz="2000" dirty="0">
                <a:solidFill>
                  <a:prstClr val="black"/>
                </a:solidFill>
                <a:latin typeface="Calibri"/>
              </a:rPr>
              <a:t>CEC personnel stationed at the Energy Commission</a:t>
            </a:r>
            <a:endParaRPr lang="en-US" sz="2000" b="1" dirty="0">
              <a:solidFill>
                <a:srgbClr val="FF0000"/>
              </a:solidFill>
              <a:latin typeface="Calibri"/>
            </a:endParaRPr>
          </a:p>
          <a:p>
            <a:pPr marL="742950" lvl="1" indent="-285750">
              <a:buFont typeface="Calibri" panose="020F0502020204030204" pitchFamily="34" charset="0"/>
              <a:buChar char="-"/>
            </a:pPr>
            <a:r>
              <a:rPr lang="en-US" dirty="0">
                <a:latin typeface="Calibri"/>
              </a:rPr>
              <a:t>Obtaining accurate and timely information from industry</a:t>
            </a:r>
          </a:p>
          <a:p>
            <a:pPr marL="1200150" lvl="2" indent="-285750">
              <a:buFont typeface="Courier New" panose="02070309020205020404" pitchFamily="49" charset="0"/>
              <a:buChar char="o"/>
            </a:pPr>
            <a:r>
              <a:rPr lang="en-US" sz="1600" dirty="0">
                <a:solidFill>
                  <a:prstClr val="black"/>
                </a:solidFill>
                <a:latin typeface="Calibri"/>
              </a:rPr>
              <a:t>Inventory levels by fuel type &amp; location</a:t>
            </a:r>
          </a:p>
          <a:p>
            <a:pPr marL="742950" lvl="1" indent="-285750">
              <a:buFont typeface="Calibri" panose="020F0502020204030204" pitchFamily="34" charset="0"/>
              <a:buChar char="-"/>
            </a:pPr>
            <a:r>
              <a:rPr lang="en-US" dirty="0">
                <a:solidFill>
                  <a:prstClr val="black"/>
                </a:solidFill>
                <a:latin typeface="Calibri"/>
              </a:rPr>
              <a:t>Communicating with industry stakeholders</a:t>
            </a:r>
          </a:p>
        </p:txBody>
      </p:sp>
      <p:sp>
        <p:nvSpPr>
          <p:cNvPr id="3" name="Date Placeholder 2"/>
          <p:cNvSpPr>
            <a:spLocks noGrp="1"/>
          </p:cNvSpPr>
          <p:nvPr>
            <p:ph type="dt" sz="half" idx="10"/>
          </p:nvPr>
        </p:nvSpPr>
        <p:spPr/>
        <p:txBody>
          <a:bodyPr/>
          <a:lstStyle/>
          <a:p>
            <a:pPr>
              <a:defRPr/>
            </a:pPr>
            <a:r>
              <a:rPr lang="en-US"/>
              <a:t>6/13/2019</a:t>
            </a:r>
            <a:endParaRPr lang="en-US" dirty="0"/>
          </a:p>
        </p:txBody>
      </p:sp>
    </p:spTree>
    <p:extLst>
      <p:ext uri="{BB962C8B-B14F-4D97-AF65-F5344CB8AC3E}">
        <p14:creationId xmlns:p14="http://schemas.microsoft.com/office/powerpoint/2010/main" val="1132466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33399" y="87421"/>
            <a:ext cx="8229600" cy="693531"/>
          </a:xfrm>
        </p:spPr>
        <p:txBody>
          <a:bodyPr/>
          <a:lstStyle/>
          <a:p>
            <a:pPr eaLnBrk="1" hangingPunct="1"/>
            <a:r>
              <a:rPr lang="en-US" altLang="en-US" sz="3200" dirty="0"/>
              <a:t>Emergency Fuels Coordination</a:t>
            </a:r>
          </a:p>
        </p:txBody>
      </p:sp>
      <p:sp>
        <p:nvSpPr>
          <p:cNvPr id="10" name="Date Placeholder 9"/>
          <p:cNvSpPr>
            <a:spLocks noGrp="1"/>
          </p:cNvSpPr>
          <p:nvPr>
            <p:ph type="dt" sz="quarter" idx="10"/>
          </p:nvPr>
        </p:nvSpPr>
        <p:spPr/>
        <p:txBody>
          <a:bodyPr/>
          <a:lstStyle/>
          <a:p>
            <a:pPr>
              <a:defRPr/>
            </a:pPr>
            <a:r>
              <a:rPr lang="en-US"/>
              <a:t>6/13/2019</a:t>
            </a:r>
            <a:endParaRPr lang="en-US" dirty="0"/>
          </a:p>
        </p:txBody>
      </p:sp>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pic>
        <p:nvPicPr>
          <p:cNvPr id="11"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C0802B69-47C9-416C-A722-9CEB407F0740}" type="slidenum">
              <a:rPr lang="en-US" altLang="en-US" smtClean="0"/>
              <a:pPr/>
              <a:t>22</a:t>
            </a:fld>
            <a:endParaRPr lang="en-US" altLang="en-US"/>
          </a:p>
        </p:txBody>
      </p:sp>
      <p:pic>
        <p:nvPicPr>
          <p:cNvPr id="12" name="Picture 3">
            <a:extLst>
              <a:ext uri="{FF2B5EF4-FFF2-40B4-BE49-F238E27FC236}">
                <a16:creationId xmlns:a16="http://schemas.microsoft.com/office/drawing/2014/main" id="{4DCB385A-81F4-4EB4-B4D3-2CB9492C8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0901" y="1246159"/>
            <a:ext cx="4309629" cy="1039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41F4E328-8C70-4BDE-BA30-376913004B77}"/>
              </a:ext>
            </a:extLst>
          </p:cNvPr>
          <p:cNvPicPr>
            <a:picLocks noChangeAspect="1"/>
          </p:cNvPicPr>
          <p:nvPr/>
        </p:nvPicPr>
        <p:blipFill>
          <a:blip r:embed="rId4"/>
          <a:stretch>
            <a:fillRect/>
          </a:stretch>
        </p:blipFill>
        <p:spPr>
          <a:xfrm>
            <a:off x="3816603" y="2335420"/>
            <a:ext cx="4489197" cy="3325910"/>
          </a:xfrm>
          <a:prstGeom prst="rect">
            <a:avLst/>
          </a:prstGeom>
        </p:spPr>
      </p:pic>
      <p:sp>
        <p:nvSpPr>
          <p:cNvPr id="3" name="Rectangle 2"/>
          <p:cNvSpPr/>
          <p:nvPr/>
        </p:nvSpPr>
        <p:spPr>
          <a:xfrm>
            <a:off x="761999" y="1524000"/>
            <a:ext cx="3054603" cy="3108543"/>
          </a:xfrm>
          <a:prstGeom prst="rect">
            <a:avLst/>
          </a:prstGeom>
        </p:spPr>
        <p:txBody>
          <a:bodyPr wrap="square">
            <a:spAutoFit/>
          </a:bodyPr>
          <a:lstStyle/>
          <a:p>
            <a:r>
              <a:rPr lang="en-US" dirty="0">
                <a:latin typeface="+mn-lt"/>
              </a:rPr>
              <a:t>Emergency Preparedness &amp; Planning Activities</a:t>
            </a:r>
          </a:p>
          <a:p>
            <a:pPr marL="285750" indent="-285750">
              <a:buFont typeface="Arial" panose="020B0604020202020204" pitchFamily="34" charset="0"/>
              <a:buChar char="•"/>
            </a:pPr>
            <a:r>
              <a:rPr lang="en-US" sz="1600" dirty="0">
                <a:latin typeface="+mn-lt"/>
              </a:rPr>
              <a:t>Identify potential Emergency Fuels stakeholders for a Multi Agency Coordination Group or Task Force</a:t>
            </a:r>
          </a:p>
          <a:p>
            <a:pPr marL="285750" indent="-285750">
              <a:buFont typeface="Arial" panose="020B0604020202020204" pitchFamily="34" charset="0"/>
              <a:buChar char="•"/>
            </a:pPr>
            <a:r>
              <a:rPr lang="en-US" sz="1600" dirty="0">
                <a:latin typeface="+mn-lt"/>
              </a:rPr>
              <a:t>Work with stakeholders to identify roles and responsibilities </a:t>
            </a:r>
          </a:p>
          <a:p>
            <a:pPr marL="285750" indent="-285750">
              <a:buFont typeface="Arial" panose="020B0604020202020204" pitchFamily="34" charset="0"/>
              <a:buChar char="•"/>
            </a:pPr>
            <a:r>
              <a:rPr lang="en-US" sz="1600" dirty="0">
                <a:latin typeface="+mn-lt"/>
              </a:rPr>
              <a:t>Work with stakeholders to identify key issues and potential solutions   </a:t>
            </a:r>
          </a:p>
        </p:txBody>
      </p:sp>
      <p:sp>
        <p:nvSpPr>
          <p:cNvPr id="5" name="Rectangle 4"/>
          <p:cNvSpPr/>
          <p:nvPr/>
        </p:nvSpPr>
        <p:spPr>
          <a:xfrm>
            <a:off x="3816602" y="5638800"/>
            <a:ext cx="3509294" cy="307777"/>
          </a:xfrm>
          <a:prstGeom prst="rect">
            <a:avLst/>
          </a:prstGeom>
        </p:spPr>
        <p:txBody>
          <a:bodyPr wrap="none">
            <a:spAutoFit/>
          </a:bodyPr>
          <a:lstStyle/>
          <a:p>
            <a:r>
              <a:rPr lang="en-US" sz="1400" dirty="0"/>
              <a:t>* Example MAC Group/</a:t>
            </a:r>
            <a:r>
              <a:rPr lang="en-US" sz="1400" dirty="0" err="1"/>
              <a:t>TF</a:t>
            </a:r>
            <a:r>
              <a:rPr lang="en-US" sz="1400" dirty="0"/>
              <a:t> Stakeholders   </a:t>
            </a:r>
          </a:p>
        </p:txBody>
      </p:sp>
    </p:spTree>
    <p:extLst>
      <p:ext uri="{BB962C8B-B14F-4D97-AF65-F5344CB8AC3E}">
        <p14:creationId xmlns:p14="http://schemas.microsoft.com/office/powerpoint/2010/main" val="134357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10" name="Date Placeholder 9"/>
          <p:cNvSpPr>
            <a:spLocks noGrp="1"/>
          </p:cNvSpPr>
          <p:nvPr>
            <p:ph type="dt" sz="quarter" idx="10"/>
          </p:nvPr>
        </p:nvSpPr>
        <p:spPr/>
        <p:txBody>
          <a:bodyPr/>
          <a:lstStyle/>
          <a:p>
            <a:pPr>
              <a:defRPr/>
            </a:pPr>
            <a:r>
              <a:rPr lang="en-US"/>
              <a:t>6/13/2019</a:t>
            </a:r>
            <a:endParaRPr lang="en-US" dirty="0"/>
          </a:p>
        </p:txBody>
      </p:sp>
      <p:sp>
        <p:nvSpPr>
          <p:cNvPr id="14344"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20" indent="-285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54" indent="-22859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36" indent="-22859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17" indent="-22859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499" indent="-22859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681" indent="-22859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863" indent="-22859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044" indent="-22859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D993DEE-8A7F-432E-A2B0-9F4909EF3D6B}" type="slidenum">
              <a:rPr lang="en-US" sz="1200">
                <a:solidFill>
                  <a:srgbClr val="898989"/>
                </a:solidFill>
              </a:rPr>
              <a:pPr>
                <a:spcBef>
                  <a:spcPct val="0"/>
                </a:spcBef>
                <a:buFontTx/>
                <a:buNone/>
              </a:pPr>
              <a:t>23</a:t>
            </a:fld>
            <a:endParaRPr lang="en-US" sz="1200">
              <a:solidFill>
                <a:srgbClr val="898989"/>
              </a:solidFill>
            </a:endParaRPr>
          </a:p>
        </p:txBody>
      </p:sp>
      <p:pic>
        <p:nvPicPr>
          <p:cNvPr id="11"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12" name="Title 1">
            <a:extLst>
              <a:ext uri="{FF2B5EF4-FFF2-40B4-BE49-F238E27FC236}">
                <a16:creationId xmlns:a16="http://schemas.microsoft.com/office/drawing/2014/main" id="{41A42947-9809-4050-9A70-A807ADE187EE}"/>
              </a:ext>
            </a:extLst>
          </p:cNvPr>
          <p:cNvSpPr txBox="1">
            <a:spLocks/>
          </p:cNvSpPr>
          <p:nvPr/>
        </p:nvSpPr>
        <p:spPr bwMode="auto">
          <a:xfrm>
            <a:off x="618340" y="2539466"/>
            <a:ext cx="8229600" cy="1143000"/>
          </a:xfrm>
          <a:prstGeom prst="rect">
            <a:avLst/>
          </a:prstGeom>
          <a:solidFill>
            <a:schemeClr val="bg1"/>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200" dirty="0">
                <a:ln>
                  <a:solidFill>
                    <a:schemeClr val="tx1"/>
                  </a:solidFill>
                </a:ln>
                <a:solidFill>
                  <a:srgbClr val="002060">
                    <a:alpha val="50000"/>
                  </a:srgbClr>
                </a:solidFill>
              </a:rPr>
              <a:t>Waivers</a:t>
            </a:r>
          </a:p>
        </p:txBody>
      </p:sp>
    </p:spTree>
    <p:extLst>
      <p:ext uri="{BB962C8B-B14F-4D97-AF65-F5344CB8AC3E}">
        <p14:creationId xmlns:p14="http://schemas.microsoft.com/office/powerpoint/2010/main" val="3538164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71500" y="-30163"/>
            <a:ext cx="8229600" cy="1143001"/>
          </a:xfrm>
        </p:spPr>
        <p:txBody>
          <a:bodyPr/>
          <a:lstStyle/>
          <a:p>
            <a:pPr eaLnBrk="1" hangingPunct="1"/>
            <a:r>
              <a:rPr lang="en-US" altLang="en-US" sz="3200" dirty="0"/>
              <a:t>Purpose of Waivers</a:t>
            </a:r>
          </a:p>
        </p:txBody>
      </p:sp>
      <p:sp>
        <p:nvSpPr>
          <p:cNvPr id="6147" name="Content Placeholder 6"/>
          <p:cNvSpPr>
            <a:spLocks noGrp="1"/>
          </p:cNvSpPr>
          <p:nvPr>
            <p:ph idx="1"/>
          </p:nvPr>
        </p:nvSpPr>
        <p:spPr>
          <a:xfrm>
            <a:off x="381000" y="1148286"/>
            <a:ext cx="8343900" cy="5023913"/>
          </a:xfrm>
        </p:spPr>
        <p:txBody>
          <a:bodyPr/>
          <a:lstStyle/>
          <a:p>
            <a:pPr lvl="1">
              <a:buFontTx/>
              <a:buChar char="•"/>
              <a:defRPr/>
            </a:pPr>
            <a:r>
              <a:rPr lang="en-US" sz="2200" kern="0" dirty="0">
                <a:solidFill>
                  <a:srgbClr val="000000"/>
                </a:solidFill>
              </a:rPr>
              <a:t>There will not be sufficient transportation fuel supplies to meet normal demand following a catastrophic earthquake</a:t>
            </a:r>
          </a:p>
          <a:p>
            <a:pPr lvl="2">
              <a:buFont typeface="Calibri" panose="020F0502020204030204" pitchFamily="34" charset="0"/>
              <a:buChar char="-"/>
              <a:defRPr/>
            </a:pPr>
            <a:r>
              <a:rPr lang="en-US" sz="1800" kern="0" dirty="0">
                <a:solidFill>
                  <a:srgbClr val="000000"/>
                </a:solidFill>
              </a:rPr>
              <a:t>Steps will need to be undertaken to increase fuel supply &amp; decrease demand</a:t>
            </a:r>
          </a:p>
          <a:p>
            <a:pPr lvl="1">
              <a:buFontTx/>
              <a:buChar char="•"/>
              <a:defRPr/>
            </a:pPr>
            <a:r>
              <a:rPr lang="en-US" sz="2200" kern="0" dirty="0">
                <a:solidFill>
                  <a:srgbClr val="000000"/>
                </a:solidFill>
              </a:rPr>
              <a:t>Waivers will provide an ability to maximize alternative sources of transportation fuel supplies and minimize timelines to deliver to emergency-related activities is contingent on the rapid approval of a variety of fuel specification, logistics, and emission limit waivers from federal, state, and local entities</a:t>
            </a:r>
          </a:p>
        </p:txBody>
      </p:sp>
      <p:sp>
        <p:nvSpPr>
          <p:cNvPr id="10" name="Date Placeholder 9"/>
          <p:cNvSpPr>
            <a:spLocks noGrp="1"/>
          </p:cNvSpPr>
          <p:nvPr>
            <p:ph type="dt" sz="quarter" idx="10"/>
          </p:nvPr>
        </p:nvSpPr>
        <p:spPr/>
        <p:txBody>
          <a:bodyPr/>
          <a:lstStyle/>
          <a:p>
            <a:pPr>
              <a:defRPr/>
            </a:pPr>
            <a:r>
              <a:rPr lang="en-US"/>
              <a:t>6/13/2019</a:t>
            </a:r>
            <a:endParaRPr lang="en-US" dirty="0"/>
          </a:p>
        </p:txBody>
      </p:sp>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pic>
        <p:nvPicPr>
          <p:cNvPr id="8"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C0802B69-47C9-416C-A722-9CEB407F0740}" type="slidenum">
              <a:rPr lang="en-US" altLang="en-US" smtClean="0"/>
              <a:pPr/>
              <a:t>24</a:t>
            </a:fld>
            <a:endParaRPr lang="en-US" altLang="en-US"/>
          </a:p>
        </p:txBody>
      </p:sp>
      <p:sp>
        <p:nvSpPr>
          <p:cNvPr id="11" name="TextBox 10">
            <a:extLst>
              <a:ext uri="{FF2B5EF4-FFF2-40B4-BE49-F238E27FC236}">
                <a16:creationId xmlns:a16="http://schemas.microsoft.com/office/drawing/2014/main" id="{45A40149-E40D-4C3C-9E41-C9F562825B3A}"/>
              </a:ext>
            </a:extLst>
          </p:cNvPr>
          <p:cNvSpPr txBox="1"/>
          <p:nvPr/>
        </p:nvSpPr>
        <p:spPr>
          <a:xfrm>
            <a:off x="2219047" y="4495800"/>
            <a:ext cx="4791353" cy="307777"/>
          </a:xfrm>
          <a:prstGeom prst="rect">
            <a:avLst/>
          </a:prstGeom>
          <a:solidFill>
            <a:schemeClr val="accent2">
              <a:lumMod val="40000"/>
              <a:lumOff val="60000"/>
            </a:schemeClr>
          </a:solidFill>
          <a:ln>
            <a:solidFill>
              <a:schemeClr val="tx1"/>
            </a:solidFill>
          </a:ln>
        </p:spPr>
        <p:txBody>
          <a:bodyPr wrap="square" rtlCol="0">
            <a:spAutoFit/>
          </a:bodyPr>
          <a:lstStyle/>
          <a:p>
            <a:r>
              <a:rPr lang="en-US" sz="1400" b="1" i="1" dirty="0"/>
              <a:t>Not all waiver processes have been previously utilized</a:t>
            </a:r>
          </a:p>
        </p:txBody>
      </p:sp>
      <p:sp>
        <p:nvSpPr>
          <p:cNvPr id="12" name="TextBox 11">
            <a:extLst>
              <a:ext uri="{FF2B5EF4-FFF2-40B4-BE49-F238E27FC236}">
                <a16:creationId xmlns:a16="http://schemas.microsoft.com/office/drawing/2014/main" id="{1BC34EAA-657C-4C70-9C66-09251F11A89F}"/>
              </a:ext>
            </a:extLst>
          </p:cNvPr>
          <p:cNvSpPr txBox="1"/>
          <p:nvPr/>
        </p:nvSpPr>
        <p:spPr>
          <a:xfrm>
            <a:off x="2219047" y="5180110"/>
            <a:ext cx="5096153" cy="307777"/>
          </a:xfrm>
          <a:prstGeom prst="rect">
            <a:avLst/>
          </a:prstGeom>
          <a:solidFill>
            <a:schemeClr val="accent2">
              <a:lumMod val="40000"/>
              <a:lumOff val="60000"/>
            </a:schemeClr>
          </a:solidFill>
          <a:ln>
            <a:solidFill>
              <a:schemeClr val="tx1"/>
            </a:solidFill>
          </a:ln>
        </p:spPr>
        <p:txBody>
          <a:bodyPr wrap="square" rtlCol="0">
            <a:spAutoFit/>
          </a:bodyPr>
          <a:lstStyle/>
          <a:p>
            <a:r>
              <a:rPr lang="en-US" sz="1400" b="1" i="1" dirty="0"/>
              <a:t>Some waiver processes &amp; participants need to be verified</a:t>
            </a:r>
          </a:p>
        </p:txBody>
      </p:sp>
    </p:spTree>
    <p:extLst>
      <p:ext uri="{BB962C8B-B14F-4D97-AF65-F5344CB8AC3E}">
        <p14:creationId xmlns:p14="http://schemas.microsoft.com/office/powerpoint/2010/main" val="3448497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71500" y="-30163"/>
            <a:ext cx="8229600" cy="1143001"/>
          </a:xfrm>
        </p:spPr>
        <p:txBody>
          <a:bodyPr/>
          <a:lstStyle/>
          <a:p>
            <a:pPr eaLnBrk="1" hangingPunct="1"/>
            <a:r>
              <a:rPr lang="en-US" altLang="en-US" sz="3200" dirty="0"/>
              <a:t>Fuel Waivers</a:t>
            </a:r>
          </a:p>
        </p:txBody>
      </p:sp>
      <p:sp>
        <p:nvSpPr>
          <p:cNvPr id="6147" name="Content Placeholder 6"/>
          <p:cNvSpPr>
            <a:spLocks noGrp="1"/>
          </p:cNvSpPr>
          <p:nvPr>
            <p:ph idx="1"/>
          </p:nvPr>
        </p:nvSpPr>
        <p:spPr>
          <a:xfrm>
            <a:off x="342900" y="1049338"/>
            <a:ext cx="8343900" cy="3675062"/>
          </a:xfrm>
        </p:spPr>
        <p:txBody>
          <a:bodyPr/>
          <a:lstStyle/>
          <a:p>
            <a:pPr lvl="1">
              <a:buFontTx/>
              <a:buChar char="•"/>
              <a:defRPr/>
            </a:pPr>
            <a:r>
              <a:rPr lang="en-US" sz="2200" kern="0" dirty="0">
                <a:solidFill>
                  <a:srgbClr val="000000"/>
                </a:solidFill>
              </a:rPr>
              <a:t>Purpose - intended to waive certain specifications that would enable the use of any type of gasoline, diesel fuel or aviation fuels in the aftermath of a catastrophic event. Maximize alternative sources of transportation fuels, regardless of local or regional specification requirements.</a:t>
            </a:r>
          </a:p>
          <a:p>
            <a:pPr lvl="2" indent="-285750">
              <a:buFont typeface="Calibri" panose="020F0502020204030204" pitchFamily="34" charset="0"/>
              <a:buChar char="-"/>
              <a:defRPr/>
            </a:pPr>
            <a:r>
              <a:rPr lang="en-US" sz="1800" kern="0" dirty="0">
                <a:solidFill>
                  <a:srgbClr val="000000"/>
                </a:solidFill>
              </a:rPr>
              <a:t>California fuel specifications (CA reformulated gasoline and CA ultra-low sulfur diesel fuel)</a:t>
            </a:r>
          </a:p>
          <a:p>
            <a:pPr lvl="2" indent="-285750">
              <a:buFont typeface="Calibri" panose="020F0502020204030204" pitchFamily="34" charset="0"/>
              <a:buChar char="-"/>
              <a:defRPr/>
            </a:pPr>
            <a:r>
              <a:rPr lang="en-US" sz="1800" kern="0" dirty="0">
                <a:solidFill>
                  <a:srgbClr val="000000"/>
                </a:solidFill>
              </a:rPr>
              <a:t>Arizona and Nevada fuel specifications (state specific gasoline standards unique to the region)</a:t>
            </a:r>
          </a:p>
          <a:p>
            <a:pPr lvl="2" indent="-285750">
              <a:buFont typeface="Calibri" panose="020F0502020204030204" pitchFamily="34" charset="0"/>
              <a:buChar char="-"/>
              <a:defRPr/>
            </a:pPr>
            <a:r>
              <a:rPr lang="en-US" sz="1800" kern="0" dirty="0">
                <a:solidFill>
                  <a:srgbClr val="000000"/>
                </a:solidFill>
              </a:rPr>
              <a:t>Federal fuel specifications (federal reformulated gasoline &amp; federal ultra-low sulfur diesel fuel)</a:t>
            </a:r>
          </a:p>
          <a:p>
            <a:pPr lvl="2" indent="-285750">
              <a:buFont typeface="Calibri" panose="020F0502020204030204" pitchFamily="34" charset="0"/>
              <a:buChar char="-"/>
              <a:defRPr/>
            </a:pPr>
            <a:r>
              <a:rPr lang="en-US" sz="1800" kern="0" dirty="0">
                <a:solidFill>
                  <a:srgbClr val="000000"/>
                </a:solidFill>
              </a:rPr>
              <a:t>Gasoline Rvp limits (allow switch from summer to winter recipe)</a:t>
            </a:r>
          </a:p>
          <a:p>
            <a:pPr lvl="2" indent="-285750">
              <a:buFont typeface="Calibri" panose="020F0502020204030204" pitchFamily="34" charset="0"/>
              <a:buChar char="-"/>
              <a:defRPr/>
            </a:pPr>
            <a:r>
              <a:rPr lang="en-US" sz="1800" kern="0" dirty="0">
                <a:solidFill>
                  <a:srgbClr val="000000"/>
                </a:solidFill>
              </a:rPr>
              <a:t>Red dye diesel use (allow tax exempt diesel to be used in on-road application)</a:t>
            </a:r>
          </a:p>
          <a:p>
            <a:pPr lvl="1">
              <a:buFontTx/>
              <a:buChar char="•"/>
              <a:defRPr/>
            </a:pPr>
            <a:endParaRPr lang="en-US" sz="2200" kern="0" dirty="0">
              <a:solidFill>
                <a:srgbClr val="000000"/>
              </a:solidFill>
            </a:endParaRPr>
          </a:p>
        </p:txBody>
      </p:sp>
      <p:sp>
        <p:nvSpPr>
          <p:cNvPr id="10" name="Date Placeholder 9"/>
          <p:cNvSpPr>
            <a:spLocks noGrp="1"/>
          </p:cNvSpPr>
          <p:nvPr>
            <p:ph type="dt" sz="quarter" idx="10"/>
          </p:nvPr>
        </p:nvSpPr>
        <p:spPr/>
        <p:txBody>
          <a:bodyPr/>
          <a:lstStyle/>
          <a:p>
            <a:pPr>
              <a:defRPr/>
            </a:pPr>
            <a:r>
              <a:rPr lang="en-US"/>
              <a:t>6/13/2019</a:t>
            </a:r>
            <a:endParaRPr lang="en-US" dirty="0"/>
          </a:p>
        </p:txBody>
      </p:sp>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pic>
        <p:nvPicPr>
          <p:cNvPr id="8"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C0802B69-47C9-416C-A722-9CEB407F0740}" type="slidenum">
              <a:rPr lang="en-US" altLang="en-US" smtClean="0"/>
              <a:pPr/>
              <a:t>25</a:t>
            </a:fld>
            <a:endParaRPr lang="en-US" altLang="en-US"/>
          </a:p>
        </p:txBody>
      </p:sp>
      <p:sp>
        <p:nvSpPr>
          <p:cNvPr id="11" name="TextBox 10">
            <a:extLst>
              <a:ext uri="{FF2B5EF4-FFF2-40B4-BE49-F238E27FC236}">
                <a16:creationId xmlns:a16="http://schemas.microsoft.com/office/drawing/2014/main" id="{4B452561-0830-48D4-BDDC-06E5EEDD8E1E}"/>
              </a:ext>
            </a:extLst>
          </p:cNvPr>
          <p:cNvSpPr txBox="1"/>
          <p:nvPr/>
        </p:nvSpPr>
        <p:spPr>
          <a:xfrm>
            <a:off x="1237695" y="5729354"/>
            <a:ext cx="7109904" cy="307777"/>
          </a:xfrm>
          <a:prstGeom prst="rect">
            <a:avLst/>
          </a:prstGeom>
          <a:solidFill>
            <a:srgbClr val="FFFF00"/>
          </a:solidFill>
          <a:ln>
            <a:solidFill>
              <a:schemeClr val="tx1"/>
            </a:solidFill>
          </a:ln>
        </p:spPr>
        <p:txBody>
          <a:bodyPr wrap="square" rtlCol="0">
            <a:spAutoFit/>
          </a:bodyPr>
          <a:lstStyle/>
          <a:p>
            <a:r>
              <a:rPr lang="en-US" sz="1400" b="1" i="1" dirty="0"/>
              <a:t>Responsible entities – CARB, US EPA, DOE (EIA), AZ &amp; NV W&amp;M, AQMDs and IRS</a:t>
            </a:r>
          </a:p>
        </p:txBody>
      </p:sp>
    </p:spTree>
    <p:extLst>
      <p:ext uri="{BB962C8B-B14F-4D97-AF65-F5344CB8AC3E}">
        <p14:creationId xmlns:p14="http://schemas.microsoft.com/office/powerpoint/2010/main" val="1809935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71500" y="-30163"/>
            <a:ext cx="8229600" cy="1143001"/>
          </a:xfrm>
        </p:spPr>
        <p:txBody>
          <a:bodyPr/>
          <a:lstStyle/>
          <a:p>
            <a:pPr eaLnBrk="1" hangingPunct="1"/>
            <a:r>
              <a:rPr lang="en-US" altLang="en-US" sz="3200" dirty="0"/>
              <a:t>Logistics Waivers</a:t>
            </a:r>
          </a:p>
        </p:txBody>
      </p:sp>
      <p:sp>
        <p:nvSpPr>
          <p:cNvPr id="6147" name="Content Placeholder 6"/>
          <p:cNvSpPr>
            <a:spLocks noGrp="1"/>
          </p:cNvSpPr>
          <p:nvPr>
            <p:ph idx="1"/>
          </p:nvPr>
        </p:nvSpPr>
        <p:spPr>
          <a:xfrm>
            <a:off x="342900" y="1178445"/>
            <a:ext cx="8343900" cy="3675062"/>
          </a:xfrm>
        </p:spPr>
        <p:txBody>
          <a:bodyPr/>
          <a:lstStyle/>
          <a:p>
            <a:pPr lvl="1">
              <a:buFontTx/>
              <a:buChar char="•"/>
              <a:defRPr/>
            </a:pPr>
            <a:r>
              <a:rPr lang="en-US" sz="2200" kern="0" dirty="0">
                <a:solidFill>
                  <a:srgbClr val="000000"/>
                </a:solidFill>
              </a:rPr>
              <a:t>Purpose - intended to waive certain restrictions to increase availability of fuel transportation assets (marine tankers, rail tank cars, and tanker trucks) and decrease delivery timelines.</a:t>
            </a:r>
          </a:p>
          <a:p>
            <a:pPr lvl="2">
              <a:buFont typeface="Calibri" panose="020F0502020204030204" pitchFamily="34" charset="0"/>
              <a:buChar char="-"/>
              <a:defRPr/>
            </a:pPr>
            <a:r>
              <a:rPr lang="en-US" sz="1800" kern="0" dirty="0">
                <a:solidFill>
                  <a:srgbClr val="000000"/>
                </a:solidFill>
              </a:rPr>
              <a:t>Jones Act (allow foreign-flagged marine tankers to transport fuel)</a:t>
            </a:r>
          </a:p>
          <a:p>
            <a:pPr lvl="2">
              <a:buFont typeface="Calibri" panose="020F0502020204030204" pitchFamily="34" charset="0"/>
              <a:buChar char="-"/>
              <a:defRPr/>
            </a:pPr>
            <a:r>
              <a:rPr lang="en-US" sz="1800" kern="0" dirty="0">
                <a:solidFill>
                  <a:srgbClr val="000000"/>
                </a:solidFill>
              </a:rPr>
              <a:t>Truck weight limits (allow heavier-than-permitted loads of fuel to be transported)</a:t>
            </a:r>
          </a:p>
          <a:p>
            <a:pPr lvl="2">
              <a:buFont typeface="Calibri" panose="020F0502020204030204" pitchFamily="34" charset="0"/>
              <a:buChar char="-"/>
              <a:defRPr/>
            </a:pPr>
            <a:r>
              <a:rPr lang="en-US" sz="1800" kern="0" dirty="0">
                <a:solidFill>
                  <a:srgbClr val="000000"/>
                </a:solidFill>
              </a:rPr>
              <a:t>Driver hour limitations (allow truck drivers to operate for longer periods)</a:t>
            </a:r>
          </a:p>
          <a:p>
            <a:pPr lvl="2">
              <a:buFont typeface="Calibri" panose="020F0502020204030204" pitchFamily="34" charset="0"/>
              <a:buChar char="-"/>
              <a:defRPr/>
            </a:pPr>
            <a:r>
              <a:rPr lang="en-US" sz="1800" kern="0" dirty="0">
                <a:solidFill>
                  <a:srgbClr val="000000"/>
                </a:solidFill>
              </a:rPr>
              <a:t>Pipeline product codes (allow other types of fuel to be dispensed through petroleum product pipeline systems)</a:t>
            </a:r>
          </a:p>
          <a:p>
            <a:pPr lvl="1">
              <a:buFont typeface="Calibri" panose="020F0502020204030204" pitchFamily="34" charset="0"/>
              <a:buChar char="-"/>
              <a:defRPr/>
            </a:pPr>
            <a:endParaRPr lang="en-US" sz="2200" kern="0" dirty="0">
              <a:solidFill>
                <a:srgbClr val="000000"/>
              </a:solidFill>
            </a:endParaRPr>
          </a:p>
          <a:p>
            <a:pPr lvl="1">
              <a:buFontTx/>
              <a:buChar char="•"/>
              <a:defRPr/>
            </a:pPr>
            <a:endParaRPr lang="en-US" sz="2200" kern="0" dirty="0">
              <a:solidFill>
                <a:srgbClr val="000000"/>
              </a:solidFill>
            </a:endParaRPr>
          </a:p>
        </p:txBody>
      </p:sp>
      <p:sp>
        <p:nvSpPr>
          <p:cNvPr id="10" name="Date Placeholder 9"/>
          <p:cNvSpPr>
            <a:spLocks noGrp="1"/>
          </p:cNvSpPr>
          <p:nvPr>
            <p:ph type="dt" sz="quarter" idx="10"/>
          </p:nvPr>
        </p:nvSpPr>
        <p:spPr/>
        <p:txBody>
          <a:bodyPr/>
          <a:lstStyle/>
          <a:p>
            <a:pPr>
              <a:defRPr/>
            </a:pPr>
            <a:r>
              <a:rPr lang="en-US"/>
              <a:t>6/13/2019</a:t>
            </a:r>
            <a:endParaRPr lang="en-US" dirty="0"/>
          </a:p>
        </p:txBody>
      </p:sp>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pic>
        <p:nvPicPr>
          <p:cNvPr id="8"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C0802B69-47C9-416C-A722-9CEB407F0740}" type="slidenum">
              <a:rPr lang="en-US" altLang="en-US" smtClean="0"/>
              <a:pPr/>
              <a:t>26</a:t>
            </a:fld>
            <a:endParaRPr lang="en-US" altLang="en-US"/>
          </a:p>
        </p:txBody>
      </p:sp>
      <p:sp>
        <p:nvSpPr>
          <p:cNvPr id="12" name="TextBox 11">
            <a:extLst>
              <a:ext uri="{FF2B5EF4-FFF2-40B4-BE49-F238E27FC236}">
                <a16:creationId xmlns:a16="http://schemas.microsoft.com/office/drawing/2014/main" id="{E5217BCB-ACEA-4321-80F9-E575305476BD}"/>
              </a:ext>
            </a:extLst>
          </p:cNvPr>
          <p:cNvSpPr txBox="1"/>
          <p:nvPr/>
        </p:nvSpPr>
        <p:spPr>
          <a:xfrm>
            <a:off x="1632474" y="5080846"/>
            <a:ext cx="6107652" cy="307777"/>
          </a:xfrm>
          <a:prstGeom prst="rect">
            <a:avLst/>
          </a:prstGeom>
          <a:solidFill>
            <a:srgbClr val="FFFF00"/>
          </a:solidFill>
          <a:ln>
            <a:solidFill>
              <a:schemeClr val="tx1"/>
            </a:solidFill>
          </a:ln>
        </p:spPr>
        <p:txBody>
          <a:bodyPr wrap="square" rtlCol="0">
            <a:spAutoFit/>
          </a:bodyPr>
          <a:lstStyle/>
          <a:p>
            <a:r>
              <a:rPr lang="en-US" sz="1400" b="1" i="1" dirty="0"/>
              <a:t>Responsible entities – DHS, DOE, </a:t>
            </a:r>
            <a:r>
              <a:rPr lang="en-US" sz="1400" b="1" i="1" dirty="0" err="1"/>
              <a:t>MarAD</a:t>
            </a:r>
            <a:r>
              <a:rPr lang="en-US" sz="1400" b="1" i="1" dirty="0"/>
              <a:t>, DoD, CHP, FERC and CPUC</a:t>
            </a:r>
          </a:p>
        </p:txBody>
      </p:sp>
    </p:spTree>
    <p:extLst>
      <p:ext uri="{BB962C8B-B14F-4D97-AF65-F5344CB8AC3E}">
        <p14:creationId xmlns:p14="http://schemas.microsoft.com/office/powerpoint/2010/main" val="2480502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71500" y="-30163"/>
            <a:ext cx="8229600" cy="1143001"/>
          </a:xfrm>
        </p:spPr>
        <p:txBody>
          <a:bodyPr/>
          <a:lstStyle/>
          <a:p>
            <a:pPr eaLnBrk="1" hangingPunct="1"/>
            <a:r>
              <a:rPr lang="en-US" altLang="en-US" sz="3200" dirty="0"/>
              <a:t>Emission Limit Waivers</a:t>
            </a:r>
          </a:p>
        </p:txBody>
      </p:sp>
      <p:sp>
        <p:nvSpPr>
          <p:cNvPr id="6147" name="Content Placeholder 6"/>
          <p:cNvSpPr>
            <a:spLocks noGrp="1"/>
          </p:cNvSpPr>
          <p:nvPr>
            <p:ph idx="1"/>
          </p:nvPr>
        </p:nvSpPr>
        <p:spPr>
          <a:xfrm>
            <a:off x="342900" y="1178445"/>
            <a:ext cx="8343900" cy="3675062"/>
          </a:xfrm>
        </p:spPr>
        <p:txBody>
          <a:bodyPr/>
          <a:lstStyle/>
          <a:p>
            <a:pPr lvl="1">
              <a:buFontTx/>
              <a:buChar char="•"/>
              <a:defRPr/>
            </a:pPr>
            <a:r>
              <a:rPr lang="en-US" sz="2200" kern="0" dirty="0">
                <a:solidFill>
                  <a:srgbClr val="000000"/>
                </a:solidFill>
              </a:rPr>
              <a:t>Purpose - intended to waive certain restrictions of equipment to enable operations that could exceed maximum allowable emissions in excess of existing permit limits.</a:t>
            </a:r>
          </a:p>
          <a:p>
            <a:pPr lvl="2">
              <a:buFont typeface="Calibri" panose="020F0502020204030204" pitchFamily="34" charset="0"/>
              <a:buChar char="-"/>
              <a:defRPr/>
            </a:pPr>
            <a:r>
              <a:rPr lang="en-US" sz="1800" kern="0" dirty="0">
                <a:solidFill>
                  <a:srgbClr val="000000"/>
                </a:solidFill>
              </a:rPr>
              <a:t>Emergency generator operational limits (allow back-up generation sets to operate continuously until electrical service is restored)</a:t>
            </a:r>
          </a:p>
          <a:p>
            <a:pPr lvl="2">
              <a:buFont typeface="Calibri" panose="020F0502020204030204" pitchFamily="34" charset="0"/>
              <a:buChar char="-"/>
              <a:defRPr/>
            </a:pPr>
            <a:r>
              <a:rPr lang="en-US" sz="1800" kern="0" dirty="0">
                <a:solidFill>
                  <a:srgbClr val="000000"/>
                </a:solidFill>
              </a:rPr>
              <a:t>Floating roof fuel storage tanks (allow tank levels to decrease lower than normally permitted)</a:t>
            </a:r>
          </a:p>
          <a:p>
            <a:pPr lvl="2">
              <a:buFont typeface="Calibri" panose="020F0502020204030204" pitchFamily="34" charset="0"/>
              <a:buChar char="-"/>
              <a:defRPr/>
            </a:pPr>
            <a:r>
              <a:rPr lang="en-US" sz="1800" kern="0" dirty="0">
                <a:solidFill>
                  <a:srgbClr val="000000"/>
                </a:solidFill>
              </a:rPr>
              <a:t>Vapor recovery limits related to fuel transfer operations (allow equipment to exceed permit limits)</a:t>
            </a:r>
            <a:endParaRPr lang="en-US" sz="2200" kern="0" dirty="0">
              <a:solidFill>
                <a:srgbClr val="000000"/>
              </a:solidFill>
            </a:endParaRPr>
          </a:p>
          <a:p>
            <a:pPr lvl="1">
              <a:buFontTx/>
              <a:buChar char="•"/>
              <a:defRPr/>
            </a:pPr>
            <a:endParaRPr lang="en-US" sz="2200" kern="0" dirty="0">
              <a:solidFill>
                <a:srgbClr val="000000"/>
              </a:solidFill>
            </a:endParaRPr>
          </a:p>
        </p:txBody>
      </p:sp>
      <p:sp>
        <p:nvSpPr>
          <p:cNvPr id="10" name="Date Placeholder 9"/>
          <p:cNvSpPr>
            <a:spLocks noGrp="1"/>
          </p:cNvSpPr>
          <p:nvPr>
            <p:ph type="dt" sz="quarter" idx="10"/>
          </p:nvPr>
        </p:nvSpPr>
        <p:spPr/>
        <p:txBody>
          <a:bodyPr/>
          <a:lstStyle/>
          <a:p>
            <a:pPr>
              <a:defRPr/>
            </a:pPr>
            <a:r>
              <a:rPr lang="en-US"/>
              <a:t>6/13/2019</a:t>
            </a:r>
            <a:endParaRPr lang="en-US" dirty="0"/>
          </a:p>
        </p:txBody>
      </p:sp>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pic>
        <p:nvPicPr>
          <p:cNvPr id="8"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C0802B69-47C9-416C-A722-9CEB407F0740}" type="slidenum">
              <a:rPr lang="en-US" altLang="en-US" smtClean="0"/>
              <a:pPr/>
              <a:t>27</a:t>
            </a:fld>
            <a:endParaRPr lang="en-US" altLang="en-US"/>
          </a:p>
        </p:txBody>
      </p:sp>
      <p:sp>
        <p:nvSpPr>
          <p:cNvPr id="12" name="TextBox 11">
            <a:extLst>
              <a:ext uri="{FF2B5EF4-FFF2-40B4-BE49-F238E27FC236}">
                <a16:creationId xmlns:a16="http://schemas.microsoft.com/office/drawing/2014/main" id="{E5217BCB-ACEA-4321-80F9-E575305476BD}"/>
              </a:ext>
            </a:extLst>
          </p:cNvPr>
          <p:cNvSpPr txBox="1"/>
          <p:nvPr/>
        </p:nvSpPr>
        <p:spPr>
          <a:xfrm>
            <a:off x="2721237" y="5111513"/>
            <a:ext cx="3930126" cy="307777"/>
          </a:xfrm>
          <a:prstGeom prst="rect">
            <a:avLst/>
          </a:prstGeom>
          <a:solidFill>
            <a:srgbClr val="FFFF00"/>
          </a:solidFill>
          <a:ln>
            <a:solidFill>
              <a:schemeClr val="tx1"/>
            </a:solidFill>
          </a:ln>
        </p:spPr>
        <p:txBody>
          <a:bodyPr wrap="square" rtlCol="0">
            <a:spAutoFit/>
          </a:bodyPr>
          <a:lstStyle/>
          <a:p>
            <a:r>
              <a:rPr lang="en-US" sz="1400" b="1" i="1" dirty="0"/>
              <a:t>Responsible entities – CARB, and AQMDs</a:t>
            </a:r>
          </a:p>
        </p:txBody>
      </p:sp>
    </p:spTree>
    <p:extLst>
      <p:ext uri="{BB962C8B-B14F-4D97-AF65-F5344CB8AC3E}">
        <p14:creationId xmlns:p14="http://schemas.microsoft.com/office/powerpoint/2010/main" val="600336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71500" y="-30163"/>
            <a:ext cx="8229600" cy="1143001"/>
          </a:xfrm>
        </p:spPr>
        <p:txBody>
          <a:bodyPr/>
          <a:lstStyle/>
          <a:p>
            <a:pPr eaLnBrk="1" hangingPunct="1"/>
            <a:r>
              <a:rPr lang="en-US" altLang="en-US" sz="3200" dirty="0"/>
              <a:t>Decreased Fuel Demand Activities</a:t>
            </a:r>
          </a:p>
        </p:txBody>
      </p:sp>
      <p:sp>
        <p:nvSpPr>
          <p:cNvPr id="6147" name="Content Placeholder 6"/>
          <p:cNvSpPr>
            <a:spLocks noGrp="1"/>
          </p:cNvSpPr>
          <p:nvPr>
            <p:ph idx="1"/>
          </p:nvPr>
        </p:nvSpPr>
        <p:spPr>
          <a:xfrm>
            <a:off x="400050" y="1053307"/>
            <a:ext cx="8343900" cy="3675062"/>
          </a:xfrm>
        </p:spPr>
        <p:txBody>
          <a:bodyPr/>
          <a:lstStyle/>
          <a:p>
            <a:pPr lvl="1">
              <a:buFontTx/>
              <a:buChar char="•"/>
              <a:defRPr/>
            </a:pPr>
            <a:r>
              <a:rPr lang="en-US" sz="2200" kern="0" dirty="0">
                <a:solidFill>
                  <a:srgbClr val="000000"/>
                </a:solidFill>
              </a:rPr>
              <a:t>Purpose - intended to diminish hyper-demand and hoarding of transportation fuels in the aftermath of a catastrophic event of sufficient consequence to necessitate activation of the Fuel Set Aside Program.</a:t>
            </a:r>
          </a:p>
          <a:p>
            <a:pPr lvl="2">
              <a:buFont typeface="Calibri" panose="020F0502020204030204" pitchFamily="34" charset="0"/>
              <a:buChar char="-"/>
              <a:defRPr/>
            </a:pPr>
            <a:r>
              <a:rPr lang="en-US" sz="1800" kern="0" dirty="0">
                <a:solidFill>
                  <a:srgbClr val="000000"/>
                </a:solidFill>
              </a:rPr>
              <a:t>Odd-even rationing (limit the ability for acquisitions of non-emergency related transportation fuel to every other day)</a:t>
            </a:r>
            <a:endParaRPr lang="en-US" sz="2200" kern="0" dirty="0">
              <a:solidFill>
                <a:srgbClr val="000000"/>
              </a:solidFill>
            </a:endParaRPr>
          </a:p>
          <a:p>
            <a:pPr lvl="1">
              <a:buFontTx/>
              <a:buChar char="•"/>
              <a:defRPr/>
            </a:pPr>
            <a:endParaRPr lang="en-US" sz="2200" kern="0" dirty="0">
              <a:solidFill>
                <a:srgbClr val="000000"/>
              </a:solidFill>
            </a:endParaRPr>
          </a:p>
        </p:txBody>
      </p:sp>
      <p:sp>
        <p:nvSpPr>
          <p:cNvPr id="10" name="Date Placeholder 9"/>
          <p:cNvSpPr>
            <a:spLocks noGrp="1"/>
          </p:cNvSpPr>
          <p:nvPr>
            <p:ph type="dt" sz="quarter" idx="10"/>
          </p:nvPr>
        </p:nvSpPr>
        <p:spPr/>
        <p:txBody>
          <a:bodyPr/>
          <a:lstStyle/>
          <a:p>
            <a:pPr>
              <a:defRPr/>
            </a:pPr>
            <a:r>
              <a:rPr lang="en-US"/>
              <a:t>6/13/2019</a:t>
            </a:r>
            <a:endParaRPr lang="en-US" dirty="0"/>
          </a:p>
        </p:txBody>
      </p:sp>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pic>
        <p:nvPicPr>
          <p:cNvPr id="8"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C0802B69-47C9-416C-A722-9CEB407F0740}" type="slidenum">
              <a:rPr lang="en-US" altLang="en-US" smtClean="0"/>
              <a:pPr/>
              <a:t>28</a:t>
            </a:fld>
            <a:endParaRPr lang="en-US" altLang="en-US"/>
          </a:p>
        </p:txBody>
      </p:sp>
      <p:sp>
        <p:nvSpPr>
          <p:cNvPr id="12" name="TextBox 11">
            <a:extLst>
              <a:ext uri="{FF2B5EF4-FFF2-40B4-BE49-F238E27FC236}">
                <a16:creationId xmlns:a16="http://schemas.microsoft.com/office/drawing/2014/main" id="{E5217BCB-ACEA-4321-80F9-E575305476BD}"/>
              </a:ext>
            </a:extLst>
          </p:cNvPr>
          <p:cNvSpPr txBox="1"/>
          <p:nvPr/>
        </p:nvSpPr>
        <p:spPr>
          <a:xfrm>
            <a:off x="705827" y="3159077"/>
            <a:ext cx="2908547" cy="738664"/>
          </a:xfrm>
          <a:prstGeom prst="rect">
            <a:avLst/>
          </a:prstGeom>
          <a:solidFill>
            <a:srgbClr val="FFFF00"/>
          </a:solidFill>
          <a:ln>
            <a:solidFill>
              <a:schemeClr val="tx1"/>
            </a:solidFill>
          </a:ln>
        </p:spPr>
        <p:txBody>
          <a:bodyPr wrap="square" rtlCol="0">
            <a:spAutoFit/>
          </a:bodyPr>
          <a:lstStyle/>
          <a:p>
            <a:r>
              <a:rPr lang="en-US" sz="1400" b="1" i="1" dirty="0"/>
              <a:t>Responsible entities – Governor’s offices in CA, AZ, &amp; NV and law enforcement</a:t>
            </a:r>
          </a:p>
        </p:txBody>
      </p:sp>
      <p:pic>
        <p:nvPicPr>
          <p:cNvPr id="11" name="Picture 1">
            <a:extLst>
              <a:ext uri="{FF2B5EF4-FFF2-40B4-BE49-F238E27FC236}">
                <a16:creationId xmlns:a16="http://schemas.microsoft.com/office/drawing/2014/main" id="{95D4880B-176D-41E3-AA9E-6EACC9D852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074988"/>
            <a:ext cx="424717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a:extLst>
              <a:ext uri="{FF2B5EF4-FFF2-40B4-BE49-F238E27FC236}">
                <a16:creationId xmlns:a16="http://schemas.microsoft.com/office/drawing/2014/main" id="{C0A684F7-B887-49CD-BBBE-3FFC3FE3D90D}"/>
              </a:ext>
            </a:extLst>
          </p:cNvPr>
          <p:cNvSpPr>
            <a:spLocks noChangeArrowheads="1"/>
          </p:cNvSpPr>
          <p:nvPr/>
        </p:nvSpPr>
        <p:spPr bwMode="auto">
          <a:xfrm>
            <a:off x="3258890" y="5937986"/>
            <a:ext cx="55673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dirty="0">
                <a:latin typeface="Arial" panose="020B0604020202020204" pitchFamily="34" charset="0"/>
              </a:rPr>
              <a:t>Plate inspection in odd-even line  – Photo Credit: Norman </a:t>
            </a:r>
            <a:r>
              <a:rPr lang="en-US" altLang="en-US" sz="1200" dirty="0" err="1">
                <a:latin typeface="Arial" panose="020B0604020202020204" pitchFamily="34" charset="0"/>
              </a:rPr>
              <a:t>Lono</a:t>
            </a:r>
            <a:r>
              <a:rPr lang="en-US" altLang="en-US" sz="1200" dirty="0">
                <a:latin typeface="Arial" panose="020B0604020202020204" pitchFamily="34" charset="0"/>
              </a:rPr>
              <a:t>, NY Daily News</a:t>
            </a:r>
          </a:p>
        </p:txBody>
      </p:sp>
      <p:sp>
        <p:nvSpPr>
          <p:cNvPr id="14" name="TextBox 13">
            <a:extLst>
              <a:ext uri="{FF2B5EF4-FFF2-40B4-BE49-F238E27FC236}">
                <a16:creationId xmlns:a16="http://schemas.microsoft.com/office/drawing/2014/main" id="{249C7507-7946-4334-ABBF-2D4009F7916E}"/>
              </a:ext>
            </a:extLst>
          </p:cNvPr>
          <p:cNvSpPr txBox="1"/>
          <p:nvPr/>
        </p:nvSpPr>
        <p:spPr>
          <a:xfrm>
            <a:off x="333375" y="4063783"/>
            <a:ext cx="3695700" cy="1815882"/>
          </a:xfrm>
          <a:prstGeom prst="rect">
            <a:avLst/>
          </a:prstGeom>
          <a:solidFill>
            <a:schemeClr val="accent2">
              <a:lumMod val="40000"/>
              <a:lumOff val="6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US" sz="1400" b="1" i="1" dirty="0"/>
              <a:t>Optimal implementation of odd-even rationing not yet determined</a:t>
            </a:r>
          </a:p>
          <a:p>
            <a:pPr marL="285750" indent="-285750">
              <a:buFont typeface="Arial" panose="020B0604020202020204" pitchFamily="34" charset="0"/>
              <a:buChar char="•"/>
            </a:pPr>
            <a:r>
              <a:rPr lang="en-US" sz="1400" b="1" i="1" dirty="0"/>
              <a:t>Enforcement difficult for most retail locations that no longer have attendants</a:t>
            </a:r>
          </a:p>
          <a:p>
            <a:pPr marL="285750" indent="-285750">
              <a:buFont typeface="Arial" panose="020B0604020202020204" pitchFamily="34" charset="0"/>
              <a:buChar char="•"/>
            </a:pPr>
            <a:r>
              <a:rPr lang="en-US" sz="1400" b="1" i="1" dirty="0"/>
              <a:t>Multiple strategies required to disseminate aspects to consumers &amp; businesses</a:t>
            </a:r>
          </a:p>
        </p:txBody>
      </p:sp>
    </p:spTree>
    <p:extLst>
      <p:ext uri="{BB962C8B-B14F-4D97-AF65-F5344CB8AC3E}">
        <p14:creationId xmlns:p14="http://schemas.microsoft.com/office/powerpoint/2010/main" val="615222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10" name="Date Placeholder 9"/>
          <p:cNvSpPr>
            <a:spLocks noGrp="1"/>
          </p:cNvSpPr>
          <p:nvPr>
            <p:ph type="dt" sz="quarter" idx="10"/>
          </p:nvPr>
        </p:nvSpPr>
        <p:spPr/>
        <p:txBody>
          <a:bodyPr/>
          <a:lstStyle/>
          <a:p>
            <a:pPr>
              <a:defRPr/>
            </a:pPr>
            <a:r>
              <a:rPr lang="en-US"/>
              <a:t>6/13/2019</a:t>
            </a:r>
          </a:p>
        </p:txBody>
      </p:sp>
      <p:sp>
        <p:nvSpPr>
          <p:cNvPr id="14344"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20" indent="-285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54" indent="-22859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36" indent="-22859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17" indent="-22859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499" indent="-22859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681" indent="-22859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863" indent="-22859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044" indent="-22859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D993DEE-8A7F-432E-A2B0-9F4909EF3D6B}" type="slidenum">
              <a:rPr lang="en-US" sz="1200">
                <a:solidFill>
                  <a:srgbClr val="898989"/>
                </a:solidFill>
              </a:rPr>
              <a:pPr>
                <a:spcBef>
                  <a:spcPct val="0"/>
                </a:spcBef>
                <a:buFontTx/>
                <a:buNone/>
              </a:pPr>
              <a:t>29</a:t>
            </a:fld>
            <a:endParaRPr lang="en-US" sz="1200">
              <a:solidFill>
                <a:srgbClr val="898989"/>
              </a:solidFill>
            </a:endParaRPr>
          </a:p>
        </p:txBody>
      </p:sp>
      <p:pic>
        <p:nvPicPr>
          <p:cNvPr id="11"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12" name="Title 1">
            <a:extLst>
              <a:ext uri="{FF2B5EF4-FFF2-40B4-BE49-F238E27FC236}">
                <a16:creationId xmlns:a16="http://schemas.microsoft.com/office/drawing/2014/main" id="{41A42947-9809-4050-9A70-A807ADE187EE}"/>
              </a:ext>
            </a:extLst>
          </p:cNvPr>
          <p:cNvSpPr txBox="1">
            <a:spLocks/>
          </p:cNvSpPr>
          <p:nvPr/>
        </p:nvSpPr>
        <p:spPr bwMode="auto">
          <a:xfrm>
            <a:off x="618340" y="2539466"/>
            <a:ext cx="8229600" cy="1143000"/>
          </a:xfrm>
          <a:prstGeom prst="rect">
            <a:avLst/>
          </a:prstGeom>
          <a:solidFill>
            <a:schemeClr val="bg1"/>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200" dirty="0">
                <a:ln>
                  <a:solidFill>
                    <a:schemeClr val="tx1"/>
                  </a:solidFill>
                </a:ln>
                <a:solidFill>
                  <a:srgbClr val="002060">
                    <a:alpha val="50000"/>
                  </a:srgbClr>
                </a:solidFill>
              </a:rPr>
              <a:t>Transportation Fuels Working Group</a:t>
            </a:r>
          </a:p>
        </p:txBody>
      </p:sp>
    </p:spTree>
    <p:extLst>
      <p:ext uri="{BB962C8B-B14F-4D97-AF65-F5344CB8AC3E}">
        <p14:creationId xmlns:p14="http://schemas.microsoft.com/office/powerpoint/2010/main" val="2378400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838200" y="152400"/>
            <a:ext cx="8229600" cy="1143000"/>
          </a:xfrm>
        </p:spPr>
        <p:txBody>
          <a:bodyPr/>
          <a:lstStyle/>
          <a:p>
            <a:pPr eaLnBrk="1" hangingPunct="1"/>
            <a:r>
              <a:rPr lang="en-US" altLang="en-US" sz="3200"/>
              <a:t>California On-road Transportation Fuels</a:t>
            </a:r>
          </a:p>
        </p:txBody>
      </p:sp>
      <p:sp>
        <p:nvSpPr>
          <p:cNvPr id="8195" name="Content Placeholder 6"/>
          <p:cNvSpPr>
            <a:spLocks noGrp="1"/>
          </p:cNvSpPr>
          <p:nvPr>
            <p:ph sz="half" idx="1"/>
          </p:nvPr>
        </p:nvSpPr>
        <p:spPr>
          <a:xfrm>
            <a:off x="-208389" y="1419485"/>
            <a:ext cx="4048454" cy="4525963"/>
          </a:xfrm>
        </p:spPr>
        <p:txBody>
          <a:bodyPr/>
          <a:lstStyle/>
          <a:p>
            <a:pPr lvl="1">
              <a:buFontTx/>
              <a:buChar char="•"/>
              <a:defRPr/>
            </a:pPr>
            <a:r>
              <a:rPr lang="en-US" sz="1800" kern="0" dirty="0">
                <a:solidFill>
                  <a:srgbClr val="000000"/>
                </a:solidFill>
              </a:rPr>
              <a:t>15.47 billion gallons of gasoline consumed in 2018</a:t>
            </a:r>
          </a:p>
          <a:p>
            <a:pPr lvl="1">
              <a:buFontTx/>
              <a:buChar char="•"/>
              <a:defRPr/>
            </a:pPr>
            <a:r>
              <a:rPr lang="en-US" sz="1800" kern="0" dirty="0">
                <a:solidFill>
                  <a:srgbClr val="000000"/>
                </a:solidFill>
              </a:rPr>
              <a:t>2018 drop in consumption first decline since 2012 – is this possibly peak gasoline demand in California?</a:t>
            </a:r>
          </a:p>
          <a:p>
            <a:pPr lvl="1">
              <a:buFontTx/>
              <a:buChar char="•"/>
              <a:defRPr/>
            </a:pPr>
            <a:r>
              <a:rPr lang="en-US" sz="1800" kern="0" dirty="0">
                <a:solidFill>
                  <a:srgbClr val="000000"/>
                </a:solidFill>
              </a:rPr>
              <a:t>Base gasoline demand up 6.4 percent between 2012 and 2018</a:t>
            </a:r>
          </a:p>
          <a:p>
            <a:pPr lvl="2">
              <a:buFontTx/>
              <a:buChar char="•"/>
              <a:defRPr/>
            </a:pPr>
            <a:r>
              <a:rPr lang="en-US" sz="1600" kern="0" dirty="0">
                <a:solidFill>
                  <a:srgbClr val="000000"/>
                </a:solidFill>
              </a:rPr>
              <a:t>Ethanol use increasing due to Renewable Fuel Standard</a:t>
            </a:r>
          </a:p>
          <a:p>
            <a:pPr lvl="2">
              <a:buFontTx/>
              <a:buChar char="•"/>
              <a:defRPr/>
            </a:pPr>
            <a:r>
              <a:rPr lang="en-US" sz="1600" kern="0" dirty="0">
                <a:solidFill>
                  <a:srgbClr val="000000"/>
                </a:solidFill>
              </a:rPr>
              <a:t>Ethanol use up to a </a:t>
            </a:r>
            <a:r>
              <a:rPr lang="en-US" sz="1600" kern="0" dirty="0">
                <a:solidFill>
                  <a:srgbClr val="FF0000"/>
                </a:solidFill>
              </a:rPr>
              <a:t>record</a:t>
            </a:r>
            <a:r>
              <a:rPr lang="en-US" sz="1600" kern="0" dirty="0">
                <a:solidFill>
                  <a:srgbClr val="000000"/>
                </a:solidFill>
              </a:rPr>
              <a:t> 1.60 billion gallons during 2018</a:t>
            </a:r>
          </a:p>
          <a:p>
            <a:pPr lvl="2">
              <a:buFontTx/>
              <a:buChar char="•"/>
              <a:defRPr/>
            </a:pPr>
            <a:r>
              <a:rPr lang="en-US" sz="1600" kern="0" dirty="0">
                <a:solidFill>
                  <a:srgbClr val="000000"/>
                </a:solidFill>
              </a:rPr>
              <a:t>172 percent increase since 2003</a:t>
            </a:r>
          </a:p>
          <a:p>
            <a:pPr lvl="2">
              <a:buFontTx/>
              <a:buChar char="•"/>
              <a:defRPr/>
            </a:pPr>
            <a:r>
              <a:rPr lang="en-US" sz="1600" kern="0" dirty="0">
                <a:solidFill>
                  <a:srgbClr val="000000"/>
                </a:solidFill>
              </a:rPr>
              <a:t>Ethanol accounted for 10.35 percent of total gasoline gallon during 2018</a:t>
            </a:r>
          </a:p>
        </p:txBody>
      </p:sp>
      <p:sp>
        <p:nvSpPr>
          <p:cNvPr id="10" name="Date Placeholder 9"/>
          <p:cNvSpPr>
            <a:spLocks noGrp="1"/>
          </p:cNvSpPr>
          <p:nvPr>
            <p:ph type="dt" sz="quarter" idx="10"/>
          </p:nvPr>
        </p:nvSpPr>
        <p:spPr/>
        <p:txBody>
          <a:bodyPr/>
          <a:lstStyle/>
          <a:p>
            <a:pPr>
              <a:defRPr/>
            </a:pPr>
            <a:r>
              <a:rPr lang="en-US"/>
              <a:t>6/13/2019</a:t>
            </a:r>
          </a:p>
        </p:txBody>
      </p:sp>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pic>
        <p:nvPicPr>
          <p:cNvPr id="11" name="Picture 2"/>
          <p:cNvPicPr>
            <a:picLocks noChangeAspect="1" noChangeArrowheads="1"/>
          </p:cNvPicPr>
          <p:nvPr/>
        </p:nvPicPr>
        <p:blipFill>
          <a:blip r:embed="rId3" cstate="print"/>
          <a:srcRect/>
          <a:stretch>
            <a:fillRect/>
          </a:stretch>
        </p:blipFill>
        <p:spPr bwMode="auto">
          <a:xfrm>
            <a:off x="76200" y="76200"/>
            <a:ext cx="1143000" cy="99588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00F963AA-243D-4C87-8513-7ABD959FBC3D}" type="slidenum">
              <a:rPr lang="en-US" altLang="en-US" smtClean="0"/>
              <a:pPr/>
              <a:t>3</a:t>
            </a:fld>
            <a:endParaRPr lang="en-US" altLang="en-US"/>
          </a:p>
        </p:txBody>
      </p:sp>
      <p:pic>
        <p:nvPicPr>
          <p:cNvPr id="4" name="Picture 3">
            <a:extLst>
              <a:ext uri="{FF2B5EF4-FFF2-40B4-BE49-F238E27FC236}">
                <a16:creationId xmlns:a16="http://schemas.microsoft.com/office/drawing/2014/main" id="{FD89A0C4-8D4D-40E0-A8DC-4D85266D39EA}"/>
              </a:ext>
            </a:extLst>
          </p:cNvPr>
          <p:cNvPicPr>
            <a:picLocks noChangeAspect="1"/>
          </p:cNvPicPr>
          <p:nvPr/>
        </p:nvPicPr>
        <p:blipFill>
          <a:blip r:embed="rId4"/>
          <a:stretch>
            <a:fillRect/>
          </a:stretch>
        </p:blipFill>
        <p:spPr>
          <a:xfrm>
            <a:off x="3819854" y="1447800"/>
            <a:ext cx="5247946" cy="3810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71500" y="-30163"/>
            <a:ext cx="8229600" cy="1143001"/>
          </a:xfrm>
        </p:spPr>
        <p:txBody>
          <a:bodyPr/>
          <a:lstStyle/>
          <a:p>
            <a:pPr eaLnBrk="1" hangingPunct="1"/>
            <a:r>
              <a:rPr lang="en-US" altLang="en-US" sz="3200" dirty="0"/>
              <a:t>Transportation Fuels Working Group</a:t>
            </a:r>
          </a:p>
        </p:txBody>
      </p:sp>
      <p:sp>
        <p:nvSpPr>
          <p:cNvPr id="6147" name="Content Placeholder 6"/>
          <p:cNvSpPr>
            <a:spLocks noGrp="1"/>
          </p:cNvSpPr>
          <p:nvPr>
            <p:ph idx="1"/>
          </p:nvPr>
        </p:nvSpPr>
        <p:spPr>
          <a:xfrm>
            <a:off x="381000" y="1277938"/>
            <a:ext cx="8343900" cy="5275262"/>
          </a:xfrm>
        </p:spPr>
        <p:txBody>
          <a:bodyPr/>
          <a:lstStyle/>
          <a:p>
            <a:pPr lvl="1">
              <a:buFontTx/>
              <a:buChar char="•"/>
              <a:defRPr/>
            </a:pPr>
            <a:r>
              <a:rPr lang="en-US" sz="2200" kern="0" dirty="0">
                <a:solidFill>
                  <a:srgbClr val="000000"/>
                </a:solidFill>
              </a:rPr>
              <a:t>A Fuels Working Group has been created at state level to improve preparedness for response to a catastrophic event</a:t>
            </a:r>
          </a:p>
          <a:p>
            <a:pPr lvl="2">
              <a:buFont typeface="Calibri" panose="020F0502020204030204" pitchFamily="34" charset="0"/>
              <a:buChar char="-"/>
              <a:defRPr/>
            </a:pPr>
            <a:r>
              <a:rPr lang="en-US" sz="1800" kern="0" dirty="0">
                <a:solidFill>
                  <a:srgbClr val="000000"/>
                </a:solidFill>
              </a:rPr>
              <a:t>OES, Cal NG, CUEA, DGS &amp; CEC core members</a:t>
            </a:r>
          </a:p>
          <a:p>
            <a:pPr lvl="2">
              <a:buFont typeface="Calibri" panose="020F0502020204030204" pitchFamily="34" charset="0"/>
              <a:buChar char="-"/>
              <a:defRPr/>
            </a:pPr>
            <a:r>
              <a:rPr lang="en-US" sz="1800" kern="0" dirty="0">
                <a:solidFill>
                  <a:srgbClr val="000000"/>
                </a:solidFill>
              </a:rPr>
              <a:t>Participation from FEMA, Cal EPA &amp; DLA</a:t>
            </a:r>
          </a:p>
          <a:p>
            <a:pPr lvl="1">
              <a:buFontTx/>
              <a:buChar char="•"/>
              <a:defRPr/>
            </a:pPr>
            <a:r>
              <a:rPr lang="en-US" sz="2200" kern="0" dirty="0">
                <a:solidFill>
                  <a:srgbClr val="000000"/>
                </a:solidFill>
              </a:rPr>
              <a:t>Purpose</a:t>
            </a:r>
          </a:p>
          <a:p>
            <a:pPr lvl="2">
              <a:buFont typeface="Calibri" panose="020F0502020204030204" pitchFamily="34" charset="0"/>
              <a:buChar char="-"/>
              <a:defRPr/>
            </a:pPr>
            <a:r>
              <a:rPr lang="en-US" sz="1800" kern="0" dirty="0">
                <a:solidFill>
                  <a:srgbClr val="000000"/>
                </a:solidFill>
              </a:rPr>
              <a:t>Identify specific goals and work solutions</a:t>
            </a:r>
          </a:p>
          <a:p>
            <a:pPr lvl="1">
              <a:buFontTx/>
              <a:buChar char="•"/>
              <a:defRPr/>
            </a:pPr>
            <a:r>
              <a:rPr lang="en-US" sz="2200" kern="0" dirty="0">
                <a:solidFill>
                  <a:srgbClr val="000000"/>
                </a:solidFill>
              </a:rPr>
              <a:t>Areas of focus</a:t>
            </a:r>
          </a:p>
          <a:p>
            <a:pPr lvl="2">
              <a:buFont typeface="Calibri" panose="020F0502020204030204" pitchFamily="34" charset="0"/>
              <a:buChar char="-"/>
              <a:defRPr/>
            </a:pPr>
            <a:r>
              <a:rPr lang="en-US" sz="1800" kern="0" dirty="0">
                <a:solidFill>
                  <a:srgbClr val="000000"/>
                </a:solidFill>
              </a:rPr>
              <a:t>Quantify fuel demand &amp; geographic scope for emergency needs</a:t>
            </a:r>
          </a:p>
          <a:p>
            <a:pPr lvl="2">
              <a:buFont typeface="Calibri" panose="020F0502020204030204" pitchFamily="34" charset="0"/>
              <a:buChar char="-"/>
              <a:defRPr/>
            </a:pPr>
            <a:r>
              <a:rPr lang="en-US" sz="1800" kern="0" dirty="0">
                <a:solidFill>
                  <a:srgbClr val="000000"/>
                </a:solidFill>
              </a:rPr>
              <a:t>Alternative sources of fuel for National Guard activities</a:t>
            </a:r>
          </a:p>
          <a:p>
            <a:pPr lvl="2">
              <a:buFont typeface="Calibri" panose="020F0502020204030204" pitchFamily="34" charset="0"/>
              <a:buChar char="-"/>
              <a:defRPr/>
            </a:pPr>
            <a:r>
              <a:rPr lang="en-US" sz="1800" kern="0" dirty="0">
                <a:solidFill>
                  <a:srgbClr val="000000"/>
                </a:solidFill>
              </a:rPr>
              <a:t>Strategies for maximizing fuel delivery from outside California</a:t>
            </a:r>
          </a:p>
          <a:p>
            <a:pPr lvl="3">
              <a:buFont typeface="Courier New" panose="02070309020205020404" pitchFamily="49" charset="0"/>
              <a:buChar char="o"/>
              <a:defRPr/>
            </a:pPr>
            <a:r>
              <a:rPr lang="en-US" sz="1400" kern="0" dirty="0">
                <a:solidFill>
                  <a:srgbClr val="000000"/>
                </a:solidFill>
              </a:rPr>
              <a:t>Rail, marine &amp; aviation resupply</a:t>
            </a:r>
          </a:p>
          <a:p>
            <a:pPr lvl="2">
              <a:buFont typeface="Calibri" panose="020F0502020204030204" pitchFamily="34" charset="0"/>
              <a:buChar char="-"/>
              <a:defRPr/>
            </a:pPr>
            <a:r>
              <a:rPr lang="en-US" sz="1800" kern="0" dirty="0">
                <a:solidFill>
                  <a:srgbClr val="000000"/>
                </a:solidFill>
              </a:rPr>
              <a:t>Fuel supply inside impacted zones</a:t>
            </a:r>
          </a:p>
          <a:p>
            <a:pPr lvl="3">
              <a:buFont typeface="Courier New" panose="02070309020205020404" pitchFamily="49" charset="0"/>
              <a:buChar char="o"/>
              <a:defRPr/>
            </a:pPr>
            <a:r>
              <a:rPr lang="en-US" sz="1400" kern="0" dirty="0">
                <a:solidFill>
                  <a:srgbClr val="000000"/>
                </a:solidFill>
              </a:rPr>
              <a:t>Trapped first responders still need fuel</a:t>
            </a:r>
          </a:p>
          <a:p>
            <a:pPr lvl="3">
              <a:buFont typeface="Courier New" panose="02070309020205020404" pitchFamily="49" charset="0"/>
              <a:buChar char="o"/>
              <a:defRPr/>
            </a:pPr>
            <a:r>
              <a:rPr lang="en-US" sz="1400" b="1" i="1" kern="0" dirty="0">
                <a:solidFill>
                  <a:srgbClr val="FF0000"/>
                </a:solidFill>
              </a:rPr>
              <a:t>Local Operating Areas (OAs) can control &amp; extend period of fuel self-sufficiency</a:t>
            </a:r>
          </a:p>
        </p:txBody>
      </p:sp>
      <p:sp>
        <p:nvSpPr>
          <p:cNvPr id="10" name="Date Placeholder 9"/>
          <p:cNvSpPr>
            <a:spLocks noGrp="1"/>
          </p:cNvSpPr>
          <p:nvPr>
            <p:ph type="dt" sz="quarter" idx="10"/>
          </p:nvPr>
        </p:nvSpPr>
        <p:spPr/>
        <p:txBody>
          <a:bodyPr/>
          <a:lstStyle/>
          <a:p>
            <a:pPr>
              <a:defRPr/>
            </a:pPr>
            <a:r>
              <a:rPr lang="en-US"/>
              <a:t>6/13/2019</a:t>
            </a:r>
          </a:p>
        </p:txBody>
      </p:sp>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pic>
        <p:nvPicPr>
          <p:cNvPr id="8"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C0802B69-47C9-416C-A722-9CEB407F0740}" type="slidenum">
              <a:rPr lang="en-US" altLang="en-US" smtClean="0"/>
              <a:pPr/>
              <a:t>30</a:t>
            </a:fld>
            <a:endParaRPr lang="en-US" altLang="en-US"/>
          </a:p>
        </p:txBody>
      </p:sp>
    </p:spTree>
    <p:extLst>
      <p:ext uri="{BB962C8B-B14F-4D97-AF65-F5344CB8AC3E}">
        <p14:creationId xmlns:p14="http://schemas.microsoft.com/office/powerpoint/2010/main" val="191317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10" name="Date Placeholder 9"/>
          <p:cNvSpPr>
            <a:spLocks noGrp="1"/>
          </p:cNvSpPr>
          <p:nvPr>
            <p:ph type="dt" sz="quarter" idx="10"/>
          </p:nvPr>
        </p:nvSpPr>
        <p:spPr/>
        <p:txBody>
          <a:bodyPr/>
          <a:lstStyle/>
          <a:p>
            <a:pPr>
              <a:defRPr/>
            </a:pPr>
            <a:r>
              <a:rPr lang="en-US"/>
              <a:t>6/13/2019</a:t>
            </a:r>
            <a:endParaRPr lang="en-US" dirty="0"/>
          </a:p>
        </p:txBody>
      </p:sp>
      <p:sp>
        <p:nvSpPr>
          <p:cNvPr id="14344"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20" indent="-285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54" indent="-22859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36" indent="-22859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17" indent="-22859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499" indent="-22859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681" indent="-22859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863" indent="-22859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044" indent="-22859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D993DEE-8A7F-432E-A2B0-9F4909EF3D6B}" type="slidenum">
              <a:rPr lang="en-US" sz="1200">
                <a:solidFill>
                  <a:srgbClr val="898989"/>
                </a:solidFill>
              </a:rPr>
              <a:pPr>
                <a:spcBef>
                  <a:spcPct val="0"/>
                </a:spcBef>
                <a:buFontTx/>
                <a:buNone/>
              </a:pPr>
              <a:t>31</a:t>
            </a:fld>
            <a:endParaRPr lang="en-US" sz="1200">
              <a:solidFill>
                <a:srgbClr val="898989"/>
              </a:solidFill>
            </a:endParaRPr>
          </a:p>
        </p:txBody>
      </p:sp>
      <p:pic>
        <p:nvPicPr>
          <p:cNvPr id="11"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12" name="Title 1">
            <a:extLst>
              <a:ext uri="{FF2B5EF4-FFF2-40B4-BE49-F238E27FC236}">
                <a16:creationId xmlns:a16="http://schemas.microsoft.com/office/drawing/2014/main" id="{41A42947-9809-4050-9A70-A807ADE187EE}"/>
              </a:ext>
            </a:extLst>
          </p:cNvPr>
          <p:cNvSpPr txBox="1">
            <a:spLocks/>
          </p:cNvSpPr>
          <p:nvPr/>
        </p:nvSpPr>
        <p:spPr bwMode="auto">
          <a:xfrm>
            <a:off x="618340" y="2539466"/>
            <a:ext cx="8229600" cy="1143000"/>
          </a:xfrm>
          <a:prstGeom prst="rect">
            <a:avLst/>
          </a:prstGeom>
          <a:solidFill>
            <a:schemeClr val="bg1"/>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200" dirty="0">
                <a:ln>
                  <a:solidFill>
                    <a:schemeClr val="tx1"/>
                  </a:solidFill>
                </a:ln>
                <a:solidFill>
                  <a:srgbClr val="002060">
                    <a:alpha val="50000"/>
                  </a:srgbClr>
                </a:solidFill>
              </a:rPr>
              <a:t>Areas of Focus – Replacement Fuel</a:t>
            </a:r>
          </a:p>
        </p:txBody>
      </p:sp>
    </p:spTree>
    <p:extLst>
      <p:ext uri="{BB962C8B-B14F-4D97-AF65-F5344CB8AC3E}">
        <p14:creationId xmlns:p14="http://schemas.microsoft.com/office/powerpoint/2010/main" val="3277393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838200" y="-30163"/>
            <a:ext cx="8229600" cy="1143001"/>
          </a:xfrm>
        </p:spPr>
        <p:txBody>
          <a:bodyPr/>
          <a:lstStyle/>
          <a:p>
            <a:pPr eaLnBrk="1" hangingPunct="1"/>
            <a:r>
              <a:rPr lang="en-US" altLang="en-US" sz="3200" dirty="0"/>
              <a:t>Fuels - Problem to be Solved</a:t>
            </a:r>
          </a:p>
        </p:txBody>
      </p:sp>
      <p:sp>
        <p:nvSpPr>
          <p:cNvPr id="10" name="Date Placeholder 9"/>
          <p:cNvSpPr>
            <a:spLocks noGrp="1"/>
          </p:cNvSpPr>
          <p:nvPr>
            <p:ph type="dt" sz="quarter" idx="10"/>
          </p:nvPr>
        </p:nvSpPr>
        <p:spPr/>
        <p:txBody>
          <a:bodyPr/>
          <a:lstStyle/>
          <a:p>
            <a:pPr>
              <a:defRPr/>
            </a:pPr>
            <a:r>
              <a:rPr lang="en-US"/>
              <a:t>6/13/2019</a:t>
            </a:r>
          </a:p>
        </p:txBody>
      </p:sp>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pic>
        <p:nvPicPr>
          <p:cNvPr id="8"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C0802B69-47C9-416C-A722-9CEB407F0740}" type="slidenum">
              <a:rPr lang="en-US" altLang="en-US" smtClean="0"/>
              <a:pPr/>
              <a:t>32</a:t>
            </a:fld>
            <a:endParaRPr lang="en-US" altLang="en-US"/>
          </a:p>
        </p:txBody>
      </p:sp>
      <p:sp>
        <p:nvSpPr>
          <p:cNvPr id="12" name="Rectangle 11">
            <a:extLst>
              <a:ext uri="{FF2B5EF4-FFF2-40B4-BE49-F238E27FC236}">
                <a16:creationId xmlns:a16="http://schemas.microsoft.com/office/drawing/2014/main" id="{A43E0DAE-1B95-4580-B07E-C9555E798244}"/>
              </a:ext>
            </a:extLst>
          </p:cNvPr>
          <p:cNvSpPr/>
          <p:nvPr/>
        </p:nvSpPr>
        <p:spPr>
          <a:xfrm>
            <a:off x="381000" y="1050103"/>
            <a:ext cx="8610600" cy="5293757"/>
          </a:xfrm>
          <a:prstGeom prst="rect">
            <a:avLst/>
          </a:prstGeom>
        </p:spPr>
        <p:txBody>
          <a:bodyPr wrap="square">
            <a:spAutoFit/>
          </a:bodyPr>
          <a:lstStyle/>
          <a:p>
            <a:pPr marL="285750" indent="-285750">
              <a:buFont typeface="Arial" panose="020B0604020202020204" pitchFamily="34" charset="0"/>
              <a:buChar char="•"/>
            </a:pPr>
            <a:r>
              <a:rPr lang="en-US" sz="1600" dirty="0">
                <a:latin typeface="+mn-lt"/>
              </a:rPr>
              <a:t>Southern California Catastrophic Earthquake Plan Update scenario - primary source of transportation fuels (local refineries) has been lost for southern California, southern Nevada and Arizona. Loss of local supply will persist for at least weeks to possibly several months. </a:t>
            </a:r>
          </a:p>
          <a:p>
            <a:endParaRPr lang="en-US" dirty="0">
              <a:latin typeface="+mn-lt"/>
            </a:endParaRPr>
          </a:p>
          <a:p>
            <a:endParaRPr lang="en-US" sz="1000" dirty="0">
              <a:latin typeface="+mn-lt"/>
            </a:endParaRPr>
          </a:p>
          <a:p>
            <a:endParaRPr lang="en-US" dirty="0">
              <a:latin typeface="+mn-lt"/>
            </a:endParaRPr>
          </a:p>
          <a:p>
            <a:endParaRPr lang="en-US" dirty="0">
              <a:latin typeface="+mn-lt"/>
            </a:endParaRPr>
          </a:p>
          <a:p>
            <a:endParaRPr lang="en-US" sz="1000" dirty="0">
              <a:latin typeface="+mn-lt"/>
            </a:endParaRPr>
          </a:p>
          <a:p>
            <a:pPr marL="285750" indent="-285750">
              <a:buFont typeface="Arial" panose="020B0604020202020204" pitchFamily="34" charset="0"/>
              <a:buChar char="•"/>
            </a:pPr>
            <a:r>
              <a:rPr lang="en-US" sz="1600" dirty="0">
                <a:latin typeface="+mn-lt"/>
              </a:rPr>
              <a:t>Insufficient number of tanker trucks &amp; driving time to replace lost supply from refineries in Texas</a:t>
            </a:r>
          </a:p>
          <a:p>
            <a:endParaRPr lang="en-US" sz="800" dirty="0">
              <a:latin typeface="+mn-lt"/>
            </a:endParaRPr>
          </a:p>
          <a:p>
            <a:pPr marL="285750" indent="-285750">
              <a:buFont typeface="Arial" panose="020B0604020202020204" pitchFamily="34" charset="0"/>
              <a:buChar char="•"/>
            </a:pPr>
            <a:r>
              <a:rPr lang="en-US" sz="1600" dirty="0">
                <a:latin typeface="+mn-lt"/>
              </a:rPr>
              <a:t>Aerial tanker defueling – infeasible source for commercial airport replacement fuels</a:t>
            </a:r>
          </a:p>
          <a:p>
            <a:pPr marL="742950" lvl="1" indent="-285750">
              <a:buFont typeface="Calibri" panose="020F0502020204030204" pitchFamily="34" charset="0"/>
              <a:buChar char="-"/>
            </a:pPr>
            <a:r>
              <a:rPr lang="en-US" sz="1600" dirty="0">
                <a:latin typeface="+mn-lt"/>
              </a:rPr>
              <a:t>Near-term key strategy for emergency aviation fuel at designated air-bridge hubs</a:t>
            </a:r>
          </a:p>
          <a:p>
            <a:endParaRPr lang="en-US" sz="800" dirty="0">
              <a:latin typeface="+mn-lt"/>
            </a:endParaRPr>
          </a:p>
          <a:p>
            <a:pPr marL="285750" indent="-285750">
              <a:buFont typeface="Arial" panose="020B0604020202020204" pitchFamily="34" charset="0"/>
              <a:buChar char="•"/>
            </a:pPr>
            <a:r>
              <a:rPr lang="en-US" sz="1600" dirty="0">
                <a:latin typeface="+mn-lt"/>
              </a:rPr>
              <a:t>Marine resupply – less fuel volume available &amp; potentially longer transit times</a:t>
            </a:r>
          </a:p>
          <a:p>
            <a:pPr marL="742950" lvl="1" indent="-285750">
              <a:buFont typeface="Calibri" panose="020F0502020204030204" pitchFamily="34" charset="0"/>
              <a:buChar char="-"/>
            </a:pPr>
            <a:r>
              <a:rPr lang="en-US" sz="1600" dirty="0">
                <a:latin typeface="+mn-lt"/>
              </a:rPr>
              <a:t>Near-term source of emergency response fuel from diverted export tankers</a:t>
            </a:r>
          </a:p>
          <a:p>
            <a:endParaRPr lang="en-US" sz="800" dirty="0">
              <a:latin typeface="+mn-lt"/>
            </a:endParaRPr>
          </a:p>
          <a:p>
            <a:pPr marL="285750" indent="-285750">
              <a:buFont typeface="Arial" panose="020B0604020202020204" pitchFamily="34" charset="0"/>
              <a:buChar char="•"/>
            </a:pPr>
            <a:r>
              <a:rPr lang="en-US" sz="1600" dirty="0">
                <a:latin typeface="+mn-lt"/>
              </a:rPr>
              <a:t>Rail &amp; transloading key Course of Action for obtaining substantial replacement fuels from outside area</a:t>
            </a:r>
          </a:p>
          <a:p>
            <a:pPr marL="742950" lvl="1" indent="-285750">
              <a:buFont typeface="Calibri" panose="020F0502020204030204" pitchFamily="34" charset="0"/>
              <a:buChar char="-"/>
            </a:pPr>
            <a:r>
              <a:rPr lang="en-US" sz="1600" dirty="0">
                <a:latin typeface="+mn-lt"/>
              </a:rPr>
              <a:t>Local delivery tanker trucks re-directed to temporary transloading hubs as they are established</a:t>
            </a:r>
          </a:p>
          <a:p>
            <a:endParaRPr lang="en-US" sz="800" dirty="0">
              <a:latin typeface="+mn-lt"/>
            </a:endParaRPr>
          </a:p>
          <a:p>
            <a:pPr marL="285750" indent="-285750">
              <a:buFont typeface="Arial" panose="020B0604020202020204" pitchFamily="34" charset="0"/>
              <a:buChar char="•"/>
            </a:pPr>
            <a:r>
              <a:rPr lang="en-US" sz="1600" dirty="0">
                <a:latin typeface="+mn-lt"/>
              </a:rPr>
              <a:t>Undamaged distribution terminals – initial source for emergency response fuels</a:t>
            </a:r>
          </a:p>
          <a:p>
            <a:pPr marL="742950" lvl="1" indent="-285750">
              <a:buFont typeface="Calibri" panose="020F0502020204030204" pitchFamily="34" charset="0"/>
              <a:buChar char="-"/>
            </a:pPr>
            <a:r>
              <a:rPr lang="en-US" sz="1600" dirty="0">
                <a:latin typeface="+mn-lt"/>
              </a:rPr>
              <a:t>Primary sourcing likely from Northern California  - Fresno closest location</a:t>
            </a:r>
          </a:p>
        </p:txBody>
      </p:sp>
      <p:sp>
        <p:nvSpPr>
          <p:cNvPr id="13" name="TextBox 12">
            <a:extLst>
              <a:ext uri="{FF2B5EF4-FFF2-40B4-BE49-F238E27FC236}">
                <a16:creationId xmlns:a16="http://schemas.microsoft.com/office/drawing/2014/main" id="{25608E60-7B07-4BD6-B623-E0078CA8F950}"/>
              </a:ext>
            </a:extLst>
          </p:cNvPr>
          <p:cNvSpPr txBox="1"/>
          <p:nvPr/>
        </p:nvSpPr>
        <p:spPr bwMode="auto">
          <a:xfrm>
            <a:off x="838200" y="1905000"/>
            <a:ext cx="7772400" cy="954107"/>
          </a:xfrm>
          <a:prstGeom prst="rect">
            <a:avLst/>
          </a:prstGeom>
          <a:solidFill>
            <a:srgbClr val="FFFF00"/>
          </a:solidFill>
          <a:ln>
            <a:solidFill>
              <a:schemeClr val="tx1"/>
            </a:solidFill>
          </a:ln>
        </p:spPr>
        <p:txBody>
          <a:bodyPr wrap="square" rtlCol="0">
            <a:spAutoFit/>
          </a:bodyPr>
          <a:lstStyle/>
          <a:p>
            <a:pPr marL="285750" indent="-285750">
              <a:buFont typeface="Arial" panose="020B0604020202020204" pitchFamily="34" charset="0"/>
              <a:buChar char="•"/>
            </a:pPr>
            <a:r>
              <a:rPr lang="en-US" sz="1400" dirty="0">
                <a:latin typeface="+mn-lt"/>
              </a:rPr>
              <a:t>27.6 million gals gasoline, 7.7 million gals jet fuel and 8.1 million gals diesel fuel daily production lost.</a:t>
            </a:r>
          </a:p>
          <a:p>
            <a:pPr marL="285750" indent="-285750">
              <a:buFont typeface="Arial" panose="020B0604020202020204" pitchFamily="34" charset="0"/>
              <a:buChar char="•"/>
            </a:pPr>
            <a:r>
              <a:rPr lang="en-US" sz="1400" dirty="0">
                <a:latin typeface="+mn-lt"/>
              </a:rPr>
              <a:t>Fuel supply shortages in SW U.S. likely in first couple of days; insufficient fuel available to meet normal business &amp; private activity.</a:t>
            </a:r>
          </a:p>
          <a:p>
            <a:pPr marL="285750" indent="-285750">
              <a:buFont typeface="Arial" panose="020B0604020202020204" pitchFamily="34" charset="0"/>
              <a:buChar char="•"/>
            </a:pPr>
            <a:r>
              <a:rPr lang="en-US" sz="1400" dirty="0">
                <a:latin typeface="+mn-lt"/>
              </a:rPr>
              <a:t>Fuel for emergency response &amp; critical needs will be priority.</a:t>
            </a:r>
          </a:p>
        </p:txBody>
      </p:sp>
    </p:spTree>
    <p:extLst>
      <p:ext uri="{BB962C8B-B14F-4D97-AF65-F5344CB8AC3E}">
        <p14:creationId xmlns:p14="http://schemas.microsoft.com/office/powerpoint/2010/main" val="1950457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838200" y="-30163"/>
            <a:ext cx="8229600" cy="1143001"/>
          </a:xfrm>
        </p:spPr>
        <p:txBody>
          <a:bodyPr/>
          <a:lstStyle/>
          <a:p>
            <a:pPr eaLnBrk="1" hangingPunct="1"/>
            <a:r>
              <a:rPr lang="en-US" altLang="en-US" sz="3200" dirty="0"/>
              <a:t>Replacement Fuel – Outside Impacted Area</a:t>
            </a:r>
          </a:p>
        </p:txBody>
      </p:sp>
      <p:sp>
        <p:nvSpPr>
          <p:cNvPr id="10" name="Date Placeholder 9"/>
          <p:cNvSpPr>
            <a:spLocks noGrp="1"/>
          </p:cNvSpPr>
          <p:nvPr>
            <p:ph type="dt" sz="quarter" idx="10"/>
          </p:nvPr>
        </p:nvSpPr>
        <p:spPr/>
        <p:txBody>
          <a:bodyPr/>
          <a:lstStyle/>
          <a:p>
            <a:pPr>
              <a:defRPr/>
            </a:pPr>
            <a:r>
              <a:rPr lang="en-US"/>
              <a:t>6/13/2019</a:t>
            </a:r>
          </a:p>
        </p:txBody>
      </p:sp>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pic>
        <p:nvPicPr>
          <p:cNvPr id="8"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C0802B69-47C9-416C-A722-9CEB407F0740}" type="slidenum">
              <a:rPr lang="en-US" altLang="en-US" smtClean="0"/>
              <a:pPr/>
              <a:t>33</a:t>
            </a:fld>
            <a:endParaRPr lang="en-US" altLang="en-US"/>
          </a:p>
        </p:txBody>
      </p:sp>
      <p:sp>
        <p:nvSpPr>
          <p:cNvPr id="11" name="Content Placeholder 3">
            <a:extLst>
              <a:ext uri="{FF2B5EF4-FFF2-40B4-BE49-F238E27FC236}">
                <a16:creationId xmlns:a16="http://schemas.microsoft.com/office/drawing/2014/main" id="{6ACAFD12-7B89-4E0B-B530-4C31B9F59653}"/>
              </a:ext>
            </a:extLst>
          </p:cNvPr>
          <p:cNvSpPr txBox="1">
            <a:spLocks/>
          </p:cNvSpPr>
          <p:nvPr/>
        </p:nvSpPr>
        <p:spPr>
          <a:xfrm>
            <a:off x="1219200" y="914400"/>
            <a:ext cx="7286793" cy="511635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Northern CA &amp; WA refineries via barge &amp; marine tanker – </a:t>
            </a:r>
            <a:r>
              <a:rPr lang="en-US" sz="1800" dirty="0">
                <a:solidFill>
                  <a:srgbClr val="FF0000"/>
                </a:solidFill>
              </a:rPr>
              <a:t>days</a:t>
            </a:r>
          </a:p>
          <a:p>
            <a:pPr lvl="1">
              <a:spcBef>
                <a:spcPts val="300"/>
              </a:spcBef>
            </a:pPr>
            <a:r>
              <a:rPr lang="en-US" sz="1600" dirty="0"/>
              <a:t>Marine barge availability could be limited</a:t>
            </a:r>
          </a:p>
          <a:p>
            <a:pPr lvl="1">
              <a:spcBef>
                <a:spcPts val="300"/>
              </a:spcBef>
            </a:pPr>
            <a:r>
              <a:rPr lang="en-US" sz="1600" dirty="0"/>
              <a:t>Marine terminals ability to receive could be compromised</a:t>
            </a:r>
          </a:p>
          <a:p>
            <a:pPr lvl="1">
              <a:spcBef>
                <a:spcPts val="300"/>
              </a:spcBef>
            </a:pPr>
            <a:r>
              <a:rPr lang="en-US" sz="1600" dirty="0"/>
              <a:t>Foreign cargoes leaving region by marine tanker could be diverted to impacted region – requires federal and state waivers</a:t>
            </a:r>
          </a:p>
          <a:p>
            <a:pPr lvl="1">
              <a:spcBef>
                <a:spcPts val="300"/>
              </a:spcBef>
            </a:pPr>
            <a:r>
              <a:rPr lang="en-US" sz="1600" dirty="0"/>
              <a:t>Typical product tanker holds 12 million gallons of gasoline or diesel fuel</a:t>
            </a:r>
          </a:p>
          <a:p>
            <a:pPr>
              <a:spcBef>
                <a:spcPts val="1200"/>
              </a:spcBef>
            </a:pPr>
            <a:r>
              <a:rPr lang="en-US" sz="1800" dirty="0"/>
              <a:t>US Gulf Coast refineries via rail tank car – </a:t>
            </a:r>
            <a:r>
              <a:rPr lang="en-US" sz="1800" dirty="0">
                <a:solidFill>
                  <a:srgbClr val="FF0000"/>
                </a:solidFill>
              </a:rPr>
              <a:t>days to weeks</a:t>
            </a:r>
          </a:p>
          <a:p>
            <a:pPr lvl="1">
              <a:spcBef>
                <a:spcPts val="300"/>
              </a:spcBef>
            </a:pPr>
            <a:r>
              <a:rPr lang="en-US" sz="1600" dirty="0"/>
              <a:t>Rail transloading enables use of local fuel transportation trucks</a:t>
            </a:r>
          </a:p>
          <a:p>
            <a:pPr lvl="1">
              <a:spcBef>
                <a:spcPts val="300"/>
              </a:spcBef>
            </a:pPr>
            <a:r>
              <a:rPr lang="en-US" sz="1600" dirty="0"/>
              <a:t>Locations TBD</a:t>
            </a:r>
          </a:p>
          <a:p>
            <a:pPr lvl="1">
              <a:spcBef>
                <a:spcPts val="300"/>
              </a:spcBef>
            </a:pPr>
            <a:r>
              <a:rPr lang="en-US" sz="1600" dirty="0"/>
              <a:t>Security</a:t>
            </a:r>
          </a:p>
          <a:p>
            <a:pPr lvl="1">
              <a:spcBef>
                <a:spcPts val="300"/>
              </a:spcBef>
            </a:pPr>
            <a:r>
              <a:rPr lang="en-US" sz="1600" dirty="0"/>
              <a:t>Transload crews</a:t>
            </a:r>
          </a:p>
          <a:p>
            <a:pPr lvl="1">
              <a:spcBef>
                <a:spcPts val="300"/>
              </a:spcBef>
            </a:pPr>
            <a:r>
              <a:rPr lang="en-US" sz="1600" dirty="0"/>
              <a:t>Supply sources TBD</a:t>
            </a:r>
          </a:p>
          <a:p>
            <a:r>
              <a:rPr lang="en-US" sz="1800" dirty="0"/>
              <a:t>Foreign refineries via marine tankers – </a:t>
            </a:r>
            <a:r>
              <a:rPr lang="en-US" sz="1800" dirty="0">
                <a:solidFill>
                  <a:srgbClr val="FF0000"/>
                </a:solidFill>
              </a:rPr>
              <a:t>3 weeks+</a:t>
            </a:r>
          </a:p>
          <a:p>
            <a:pPr lvl="1">
              <a:spcBef>
                <a:spcPts val="300"/>
              </a:spcBef>
            </a:pPr>
            <a:r>
              <a:rPr lang="en-US" sz="1600" dirty="0"/>
              <a:t>Longer-term resupply option</a:t>
            </a:r>
          </a:p>
          <a:p>
            <a:pPr lvl="1">
              <a:spcBef>
                <a:spcPts val="300"/>
              </a:spcBef>
            </a:pPr>
            <a:r>
              <a:rPr lang="en-US" sz="1600" dirty="0"/>
              <a:t>Requires ability to receive at marine terminal</a:t>
            </a:r>
          </a:p>
          <a:p>
            <a:pPr lvl="1">
              <a:spcBef>
                <a:spcPts val="300"/>
              </a:spcBef>
            </a:pPr>
            <a:r>
              <a:rPr lang="en-US" sz="1600" dirty="0"/>
              <a:t>Supply source could be sustained long-term</a:t>
            </a:r>
          </a:p>
        </p:txBody>
      </p:sp>
    </p:spTree>
    <p:extLst>
      <p:ext uri="{BB962C8B-B14F-4D97-AF65-F5344CB8AC3E}">
        <p14:creationId xmlns:p14="http://schemas.microsoft.com/office/powerpoint/2010/main" val="4003948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838200" y="-30163"/>
            <a:ext cx="8229600" cy="1143001"/>
          </a:xfrm>
        </p:spPr>
        <p:txBody>
          <a:bodyPr/>
          <a:lstStyle/>
          <a:p>
            <a:pPr eaLnBrk="1" hangingPunct="1"/>
            <a:r>
              <a:rPr lang="en-US" altLang="en-US" sz="3200" dirty="0"/>
              <a:t>Replacement Fuel – Inside Impacted Area</a:t>
            </a:r>
          </a:p>
        </p:txBody>
      </p:sp>
      <p:sp>
        <p:nvSpPr>
          <p:cNvPr id="10" name="Date Placeholder 9"/>
          <p:cNvSpPr>
            <a:spLocks noGrp="1"/>
          </p:cNvSpPr>
          <p:nvPr>
            <p:ph type="dt" sz="quarter" idx="10"/>
          </p:nvPr>
        </p:nvSpPr>
        <p:spPr/>
        <p:txBody>
          <a:bodyPr/>
          <a:lstStyle/>
          <a:p>
            <a:pPr>
              <a:defRPr/>
            </a:pPr>
            <a:r>
              <a:rPr lang="en-US"/>
              <a:t>6/13/2019</a:t>
            </a:r>
          </a:p>
        </p:txBody>
      </p:sp>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pic>
        <p:nvPicPr>
          <p:cNvPr id="8"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C0802B69-47C9-416C-A722-9CEB407F0740}" type="slidenum">
              <a:rPr lang="en-US" altLang="en-US" smtClean="0"/>
              <a:pPr/>
              <a:t>34</a:t>
            </a:fld>
            <a:endParaRPr lang="en-US" altLang="en-US"/>
          </a:p>
        </p:txBody>
      </p:sp>
      <p:sp>
        <p:nvSpPr>
          <p:cNvPr id="12" name="Content Placeholder 3">
            <a:extLst>
              <a:ext uri="{FF2B5EF4-FFF2-40B4-BE49-F238E27FC236}">
                <a16:creationId xmlns:a16="http://schemas.microsoft.com/office/drawing/2014/main" id="{D0F31317-2FCA-4189-90EB-AD230E97BC35}"/>
              </a:ext>
            </a:extLst>
          </p:cNvPr>
          <p:cNvSpPr txBox="1">
            <a:spLocks/>
          </p:cNvSpPr>
          <p:nvPr/>
        </p:nvSpPr>
        <p:spPr>
          <a:xfrm>
            <a:off x="1143000" y="979648"/>
            <a:ext cx="7696200" cy="51163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State, county, and municipal fuel storage locations/yards</a:t>
            </a:r>
          </a:p>
          <a:p>
            <a:pPr lvl="1">
              <a:buFont typeface="Wingdings" panose="05000000000000000000" pitchFamily="2" charset="2"/>
              <a:buChar char="ü"/>
            </a:pPr>
            <a:r>
              <a:rPr lang="en-US" sz="1600" dirty="0" err="1"/>
              <a:t>CalTrans</a:t>
            </a:r>
            <a:r>
              <a:rPr lang="en-US" sz="1600" dirty="0"/>
              <a:t> &amp; other state yards that store fuel</a:t>
            </a:r>
          </a:p>
          <a:p>
            <a:pPr lvl="1">
              <a:buFont typeface="Wingdings" panose="05000000000000000000" pitchFamily="2" charset="2"/>
              <a:buChar char="ü"/>
            </a:pPr>
            <a:r>
              <a:rPr lang="en-US" sz="1600" dirty="0"/>
              <a:t>City /county fuel storage sites</a:t>
            </a:r>
          </a:p>
          <a:p>
            <a:pPr lvl="1">
              <a:buFont typeface="Wingdings" panose="05000000000000000000" pitchFamily="2" charset="2"/>
              <a:buChar char="ü"/>
            </a:pPr>
            <a:r>
              <a:rPr lang="en-US" sz="1600" dirty="0"/>
              <a:t>Ability to </a:t>
            </a:r>
            <a:r>
              <a:rPr lang="en-US" sz="1600" b="1" i="1" dirty="0"/>
              <a:t>dispense</a:t>
            </a:r>
            <a:r>
              <a:rPr lang="en-US" sz="1600" dirty="0"/>
              <a:t> fuel may be hindered by lack of power</a:t>
            </a:r>
          </a:p>
          <a:p>
            <a:pPr lvl="1">
              <a:buFont typeface="Wingdings" panose="05000000000000000000" pitchFamily="2" charset="2"/>
              <a:buChar char="ü"/>
            </a:pPr>
            <a:r>
              <a:rPr lang="en-US" sz="1600" dirty="0"/>
              <a:t>Ability to access fuel from storage tanks may be limited</a:t>
            </a:r>
          </a:p>
          <a:p>
            <a:r>
              <a:rPr lang="en-US" sz="1800" dirty="0"/>
              <a:t>Local distribution terminals</a:t>
            </a:r>
          </a:p>
          <a:p>
            <a:pPr lvl="1">
              <a:buFont typeface="Wingdings" panose="05000000000000000000" pitchFamily="2" charset="2"/>
              <a:buChar char="ü"/>
            </a:pPr>
            <a:r>
              <a:rPr lang="en-US" sz="1600" dirty="0"/>
              <a:t>Possible from locations without power or telcom</a:t>
            </a:r>
          </a:p>
          <a:p>
            <a:pPr lvl="1">
              <a:buFont typeface="Wingdings" panose="05000000000000000000" pitchFamily="2" charset="2"/>
              <a:buChar char="ü"/>
            </a:pPr>
            <a:r>
              <a:rPr lang="en-US" sz="1600" dirty="0"/>
              <a:t>Alternative means of safe tanker truck loading TBD</a:t>
            </a:r>
          </a:p>
          <a:p>
            <a:r>
              <a:rPr lang="en-US" sz="1800" dirty="0"/>
              <a:t>Retail stations – access “trapped” fuel</a:t>
            </a:r>
          </a:p>
          <a:p>
            <a:pPr lvl="1">
              <a:buFont typeface="Wingdings" panose="05000000000000000000" pitchFamily="2" charset="2"/>
              <a:buChar char="ü"/>
            </a:pPr>
            <a:r>
              <a:rPr lang="en-US" sz="1600" dirty="0"/>
              <a:t>Increases likelihood of immediate access to emergency fuel, post event – for emergency response &amp; critical needs determined by OA</a:t>
            </a:r>
          </a:p>
          <a:p>
            <a:pPr lvl="1">
              <a:buFont typeface="Wingdings" panose="05000000000000000000" pitchFamily="2" charset="2"/>
              <a:buChar char="ü"/>
            </a:pPr>
            <a:r>
              <a:rPr lang="en-US" sz="1600" dirty="0"/>
              <a:t>Can provide buffer until additional fuel begins to arrive from outside the impacted region</a:t>
            </a:r>
          </a:p>
          <a:p>
            <a:pPr lvl="1">
              <a:buFont typeface="Wingdings" panose="05000000000000000000" pitchFamily="2" charset="2"/>
              <a:buChar char="ü"/>
            </a:pPr>
            <a:r>
              <a:rPr lang="en-US" sz="1600" dirty="0"/>
              <a:t>Various access options</a:t>
            </a:r>
          </a:p>
          <a:p>
            <a:pPr lvl="2">
              <a:buFont typeface="Wingdings" panose="05000000000000000000" pitchFamily="2" charset="2"/>
              <a:buChar char="§"/>
            </a:pPr>
            <a:r>
              <a:rPr lang="en-US" sz="1400" dirty="0"/>
              <a:t>Pre-wired with transfer switches to receive portable generation and operate entire site</a:t>
            </a:r>
          </a:p>
          <a:p>
            <a:pPr lvl="2">
              <a:buFont typeface="Wingdings" panose="05000000000000000000" pitchFamily="2" charset="2"/>
              <a:buChar char="§"/>
            </a:pPr>
            <a:r>
              <a:rPr lang="en-US" sz="1400" dirty="0"/>
              <a:t>Extract fuel from UST without power – requires specialized vehicle/equipment – can fuel vehicles at that location or transport to another more secure, higher priority site</a:t>
            </a:r>
          </a:p>
          <a:p>
            <a:pPr lvl="1">
              <a:buFont typeface="Wingdings" panose="05000000000000000000" pitchFamily="2" charset="2"/>
              <a:buChar char="ü"/>
            </a:pPr>
            <a:r>
              <a:rPr lang="en-US" sz="1600" dirty="0"/>
              <a:t>Large retail locations, such as hypermarts, can also be used as PODs</a:t>
            </a:r>
          </a:p>
          <a:p>
            <a:pPr lvl="1"/>
            <a:endParaRPr lang="en-US" sz="1200" dirty="0"/>
          </a:p>
        </p:txBody>
      </p:sp>
    </p:spTree>
    <p:extLst>
      <p:ext uri="{BB962C8B-B14F-4D97-AF65-F5344CB8AC3E}">
        <p14:creationId xmlns:p14="http://schemas.microsoft.com/office/powerpoint/2010/main" val="14278915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idx="4294967295"/>
          </p:nvPr>
        </p:nvSpPr>
        <p:spPr>
          <a:xfrm>
            <a:off x="990600" y="-70918"/>
            <a:ext cx="8229600" cy="1143000"/>
          </a:xfrm>
        </p:spPr>
        <p:txBody>
          <a:bodyPr/>
          <a:lstStyle/>
          <a:p>
            <a:pPr eaLnBrk="1" hangingPunct="1"/>
            <a:r>
              <a:rPr lang="en-US" sz="3200" dirty="0"/>
              <a:t>Urban Gas Stations – Average Sales</a:t>
            </a:r>
            <a:endParaRPr lang="en-US" altLang="en-US" sz="3200" dirty="0"/>
          </a:p>
        </p:txBody>
      </p:sp>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10" name="Date Placeholder 9"/>
          <p:cNvSpPr>
            <a:spLocks noGrp="1"/>
          </p:cNvSpPr>
          <p:nvPr>
            <p:ph type="dt" sz="quarter" idx="10"/>
          </p:nvPr>
        </p:nvSpPr>
        <p:spPr/>
        <p:txBody>
          <a:bodyPr/>
          <a:lstStyle/>
          <a:p>
            <a:pPr>
              <a:defRPr/>
            </a:pPr>
            <a:r>
              <a:rPr lang="en-US"/>
              <a:t>6/13/2019</a:t>
            </a:r>
          </a:p>
        </p:txBody>
      </p:sp>
      <p:pic>
        <p:nvPicPr>
          <p:cNvPr id="11"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DBE0ADC7-7B6F-4304-A327-F2840481BE5D}" type="slidenum">
              <a:rPr lang="en-US" altLang="en-US" smtClean="0"/>
              <a:pPr/>
              <a:t>35</a:t>
            </a:fld>
            <a:endParaRPr lang="en-US" altLang="en-US"/>
          </a:p>
        </p:txBody>
      </p:sp>
      <p:sp>
        <p:nvSpPr>
          <p:cNvPr id="3" name="TextBox 2"/>
          <p:cNvSpPr txBox="1"/>
          <p:nvPr/>
        </p:nvSpPr>
        <p:spPr>
          <a:xfrm>
            <a:off x="1790700" y="842298"/>
            <a:ext cx="6629400" cy="646331"/>
          </a:xfrm>
          <a:prstGeom prst="rect">
            <a:avLst/>
          </a:prstGeom>
          <a:noFill/>
        </p:spPr>
        <p:txBody>
          <a:bodyPr wrap="square" rtlCol="0">
            <a:spAutoFit/>
          </a:bodyPr>
          <a:lstStyle/>
          <a:p>
            <a:r>
              <a:rPr lang="en-US" i="1" dirty="0">
                <a:solidFill>
                  <a:srgbClr val="C00000"/>
                </a:solidFill>
              </a:rPr>
              <a:t>Should consider focusing efforts on stations with greatest throughput, storage tank capacity and dispensers - hypermarts</a:t>
            </a:r>
          </a:p>
        </p:txBody>
      </p:sp>
      <p:pic>
        <p:nvPicPr>
          <p:cNvPr id="4" name="Picture 3">
            <a:extLst>
              <a:ext uri="{FF2B5EF4-FFF2-40B4-BE49-F238E27FC236}">
                <a16:creationId xmlns:a16="http://schemas.microsoft.com/office/drawing/2014/main" id="{4E03E2DA-79A2-487C-90AF-9A96A8A6B7B6}"/>
              </a:ext>
            </a:extLst>
          </p:cNvPr>
          <p:cNvPicPr>
            <a:picLocks noChangeAspect="1"/>
          </p:cNvPicPr>
          <p:nvPr/>
        </p:nvPicPr>
        <p:blipFill>
          <a:blip r:embed="rId3"/>
          <a:stretch>
            <a:fillRect/>
          </a:stretch>
        </p:blipFill>
        <p:spPr>
          <a:xfrm>
            <a:off x="2133600" y="1546950"/>
            <a:ext cx="5410200" cy="4719329"/>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10" name="Date Placeholder 9"/>
          <p:cNvSpPr>
            <a:spLocks noGrp="1"/>
          </p:cNvSpPr>
          <p:nvPr>
            <p:ph type="dt" sz="quarter" idx="10"/>
          </p:nvPr>
        </p:nvSpPr>
        <p:spPr/>
        <p:txBody>
          <a:bodyPr/>
          <a:lstStyle/>
          <a:p>
            <a:pPr>
              <a:defRPr/>
            </a:pPr>
            <a:r>
              <a:rPr lang="en-US"/>
              <a:t>6/13/2019</a:t>
            </a:r>
            <a:endParaRPr lang="en-US" dirty="0"/>
          </a:p>
        </p:txBody>
      </p:sp>
      <p:sp>
        <p:nvSpPr>
          <p:cNvPr id="14344"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20" indent="-285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54" indent="-22859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36" indent="-22859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17" indent="-22859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499" indent="-22859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681" indent="-22859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863" indent="-22859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044" indent="-22859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D993DEE-8A7F-432E-A2B0-9F4909EF3D6B}" type="slidenum">
              <a:rPr lang="en-US" sz="1200">
                <a:solidFill>
                  <a:srgbClr val="898989"/>
                </a:solidFill>
              </a:rPr>
              <a:pPr>
                <a:spcBef>
                  <a:spcPct val="0"/>
                </a:spcBef>
                <a:buFontTx/>
                <a:buNone/>
              </a:pPr>
              <a:t>36</a:t>
            </a:fld>
            <a:endParaRPr lang="en-US" sz="1200">
              <a:solidFill>
                <a:srgbClr val="898989"/>
              </a:solidFill>
            </a:endParaRPr>
          </a:p>
        </p:txBody>
      </p:sp>
      <p:pic>
        <p:nvPicPr>
          <p:cNvPr id="11"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12" name="Title 1">
            <a:extLst>
              <a:ext uri="{FF2B5EF4-FFF2-40B4-BE49-F238E27FC236}">
                <a16:creationId xmlns:a16="http://schemas.microsoft.com/office/drawing/2014/main" id="{41A42947-9809-4050-9A70-A807ADE187EE}"/>
              </a:ext>
            </a:extLst>
          </p:cNvPr>
          <p:cNvSpPr txBox="1">
            <a:spLocks/>
          </p:cNvSpPr>
          <p:nvPr/>
        </p:nvSpPr>
        <p:spPr bwMode="auto">
          <a:xfrm>
            <a:off x="618340" y="2539466"/>
            <a:ext cx="8229600" cy="1143000"/>
          </a:xfrm>
          <a:prstGeom prst="rect">
            <a:avLst/>
          </a:prstGeom>
          <a:solidFill>
            <a:schemeClr val="bg1"/>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200" dirty="0">
                <a:ln>
                  <a:solidFill>
                    <a:schemeClr val="tx1"/>
                  </a:solidFill>
                </a:ln>
                <a:solidFill>
                  <a:srgbClr val="002060">
                    <a:alpha val="50000"/>
                  </a:srgbClr>
                </a:solidFill>
              </a:rPr>
              <a:t>Areas of Focus – Quantify Fuel Demand</a:t>
            </a:r>
          </a:p>
        </p:txBody>
      </p:sp>
    </p:spTree>
    <p:extLst>
      <p:ext uri="{BB962C8B-B14F-4D97-AF65-F5344CB8AC3E}">
        <p14:creationId xmlns:p14="http://schemas.microsoft.com/office/powerpoint/2010/main" val="3236640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71500" y="-30163"/>
            <a:ext cx="8229600" cy="1143001"/>
          </a:xfrm>
        </p:spPr>
        <p:txBody>
          <a:bodyPr/>
          <a:lstStyle/>
          <a:p>
            <a:pPr eaLnBrk="1" hangingPunct="1"/>
            <a:r>
              <a:rPr lang="en-US" altLang="en-US" sz="3200" dirty="0"/>
              <a:t>Operating Areas – Quantify Fuel Need</a:t>
            </a:r>
          </a:p>
        </p:txBody>
      </p:sp>
      <p:sp>
        <p:nvSpPr>
          <p:cNvPr id="6147" name="Content Placeholder 6"/>
          <p:cNvSpPr>
            <a:spLocks noGrp="1"/>
          </p:cNvSpPr>
          <p:nvPr>
            <p:ph idx="1"/>
          </p:nvPr>
        </p:nvSpPr>
        <p:spPr>
          <a:xfrm>
            <a:off x="461639" y="991017"/>
            <a:ext cx="8343900" cy="5275262"/>
          </a:xfrm>
        </p:spPr>
        <p:txBody>
          <a:bodyPr/>
          <a:lstStyle/>
          <a:p>
            <a:pPr lvl="1">
              <a:buFontTx/>
              <a:buChar char="•"/>
              <a:defRPr/>
            </a:pPr>
            <a:r>
              <a:rPr lang="en-US" sz="2000" kern="0" dirty="0">
                <a:solidFill>
                  <a:srgbClr val="000000"/>
                </a:solidFill>
              </a:rPr>
              <a:t>Operating Areas (OAs) Fuel Needs</a:t>
            </a:r>
          </a:p>
          <a:p>
            <a:pPr lvl="2">
              <a:buFontTx/>
              <a:buChar char="•"/>
              <a:defRPr/>
            </a:pPr>
            <a:r>
              <a:rPr lang="en-US" sz="1600" kern="0" dirty="0">
                <a:solidFill>
                  <a:srgbClr val="000000"/>
                </a:solidFill>
              </a:rPr>
              <a:t>Survivor movement</a:t>
            </a:r>
          </a:p>
          <a:p>
            <a:pPr lvl="2">
              <a:buFontTx/>
              <a:buChar char="•"/>
              <a:defRPr/>
            </a:pPr>
            <a:r>
              <a:rPr lang="en-US" sz="1600" kern="0" dirty="0">
                <a:solidFill>
                  <a:srgbClr val="000000"/>
                </a:solidFill>
              </a:rPr>
              <a:t>Mass care &amp; shelter</a:t>
            </a:r>
          </a:p>
          <a:p>
            <a:pPr lvl="2">
              <a:buFontTx/>
              <a:buChar char="•"/>
              <a:defRPr/>
            </a:pPr>
            <a:r>
              <a:rPr lang="en-US" sz="1600" kern="0" dirty="0">
                <a:solidFill>
                  <a:srgbClr val="000000"/>
                </a:solidFill>
              </a:rPr>
              <a:t>Other response activities</a:t>
            </a:r>
          </a:p>
          <a:p>
            <a:pPr lvl="3">
              <a:buFont typeface="Wingdings" panose="05000000000000000000" pitchFamily="2" charset="2"/>
              <a:buChar char="ü"/>
              <a:defRPr/>
            </a:pPr>
            <a:r>
              <a:rPr lang="en-US" sz="1400" kern="0" dirty="0">
                <a:solidFill>
                  <a:srgbClr val="000000"/>
                </a:solidFill>
              </a:rPr>
              <a:t>Fire, police &amp; ambulance response</a:t>
            </a:r>
          </a:p>
          <a:p>
            <a:pPr lvl="3">
              <a:buFont typeface="Wingdings" panose="05000000000000000000" pitchFamily="2" charset="2"/>
              <a:buChar char="ü"/>
              <a:defRPr/>
            </a:pPr>
            <a:r>
              <a:rPr lang="en-US" sz="1400" kern="0" dirty="0">
                <a:solidFill>
                  <a:srgbClr val="000000"/>
                </a:solidFill>
              </a:rPr>
              <a:t>Search &amp; rescue operations</a:t>
            </a:r>
          </a:p>
          <a:p>
            <a:pPr lvl="3">
              <a:buFont typeface="Wingdings" panose="05000000000000000000" pitchFamily="2" charset="2"/>
              <a:buChar char="ü"/>
              <a:defRPr/>
            </a:pPr>
            <a:r>
              <a:rPr lang="en-US" sz="1400" kern="0" dirty="0">
                <a:solidFill>
                  <a:srgbClr val="000000"/>
                </a:solidFill>
              </a:rPr>
              <a:t>Utility response convoy ingress and sustained operations</a:t>
            </a:r>
          </a:p>
          <a:p>
            <a:pPr lvl="3">
              <a:buFont typeface="Wingdings" panose="05000000000000000000" pitchFamily="2" charset="2"/>
              <a:buChar char="ü"/>
              <a:defRPr/>
            </a:pPr>
            <a:r>
              <a:rPr lang="en-US" sz="1400" kern="0" dirty="0">
                <a:solidFill>
                  <a:srgbClr val="000000"/>
                </a:solidFill>
              </a:rPr>
              <a:t>Lifeline route clearance</a:t>
            </a:r>
          </a:p>
          <a:p>
            <a:pPr lvl="3">
              <a:buFont typeface="Wingdings" panose="05000000000000000000" pitchFamily="2" charset="2"/>
              <a:buChar char="ü"/>
              <a:defRPr/>
            </a:pPr>
            <a:r>
              <a:rPr lang="en-US" sz="1400" kern="0" dirty="0">
                <a:solidFill>
                  <a:srgbClr val="000000"/>
                </a:solidFill>
              </a:rPr>
              <a:t>Critical commodity goods movement</a:t>
            </a:r>
          </a:p>
          <a:p>
            <a:pPr lvl="3">
              <a:buFont typeface="Wingdings" panose="05000000000000000000" pitchFamily="2" charset="2"/>
              <a:buChar char="ü"/>
              <a:defRPr/>
            </a:pPr>
            <a:r>
              <a:rPr lang="en-US" sz="1400" kern="0" dirty="0">
                <a:solidFill>
                  <a:srgbClr val="000000"/>
                </a:solidFill>
              </a:rPr>
              <a:t>Other back-up generation needs</a:t>
            </a:r>
          </a:p>
          <a:p>
            <a:pPr lvl="4">
              <a:buFont typeface="Wingdings" panose="05000000000000000000" pitchFamily="2" charset="2"/>
              <a:buChar char="§"/>
              <a:defRPr/>
            </a:pPr>
            <a:r>
              <a:rPr lang="en-US" sz="1400" kern="0" dirty="0">
                <a:solidFill>
                  <a:srgbClr val="000000"/>
                </a:solidFill>
              </a:rPr>
              <a:t>Telecommunications</a:t>
            </a:r>
          </a:p>
          <a:p>
            <a:pPr lvl="4">
              <a:buFont typeface="Wingdings" panose="05000000000000000000" pitchFamily="2" charset="2"/>
              <a:buChar char="§"/>
              <a:defRPr/>
            </a:pPr>
            <a:r>
              <a:rPr lang="en-US" sz="1400" kern="0" dirty="0">
                <a:solidFill>
                  <a:srgbClr val="000000"/>
                </a:solidFill>
              </a:rPr>
              <a:t>Water &amp; wastewater facilities</a:t>
            </a:r>
          </a:p>
          <a:p>
            <a:pPr lvl="4">
              <a:buFont typeface="Wingdings" panose="05000000000000000000" pitchFamily="2" charset="2"/>
              <a:buChar char="§"/>
              <a:defRPr/>
            </a:pPr>
            <a:r>
              <a:rPr lang="en-US" sz="1400" kern="0" dirty="0">
                <a:solidFill>
                  <a:srgbClr val="000000"/>
                </a:solidFill>
              </a:rPr>
              <a:t>Pipeline pump stations</a:t>
            </a:r>
          </a:p>
          <a:p>
            <a:pPr lvl="4">
              <a:buFont typeface="Wingdings" panose="05000000000000000000" pitchFamily="2" charset="2"/>
              <a:buChar char="§"/>
              <a:defRPr/>
            </a:pPr>
            <a:r>
              <a:rPr lang="en-US" sz="1400" kern="0" dirty="0">
                <a:solidFill>
                  <a:srgbClr val="000000"/>
                </a:solidFill>
              </a:rPr>
              <a:t>Undamaged distribution terminals</a:t>
            </a:r>
          </a:p>
          <a:p>
            <a:pPr lvl="1">
              <a:buFontTx/>
              <a:buChar char="•"/>
              <a:defRPr/>
            </a:pPr>
            <a:r>
              <a:rPr lang="en-US" sz="2000" kern="0" dirty="0">
                <a:solidFill>
                  <a:srgbClr val="000000"/>
                </a:solidFill>
              </a:rPr>
              <a:t>Emergency fuel responses initiated within 24 to 48 hours – but could take between </a:t>
            </a:r>
            <a:r>
              <a:rPr lang="en-US" sz="2000" b="1" kern="0" dirty="0">
                <a:solidFill>
                  <a:srgbClr val="FF0000"/>
                </a:solidFill>
              </a:rPr>
              <a:t>10 to 14 days</a:t>
            </a:r>
            <a:r>
              <a:rPr lang="en-US" sz="2000" kern="0" dirty="0">
                <a:solidFill>
                  <a:srgbClr val="000000"/>
                </a:solidFill>
              </a:rPr>
              <a:t> to meet &amp; sustain all  emergency &amp; critical response fuel needs</a:t>
            </a:r>
          </a:p>
        </p:txBody>
      </p:sp>
      <p:sp>
        <p:nvSpPr>
          <p:cNvPr id="10" name="Date Placeholder 9"/>
          <p:cNvSpPr>
            <a:spLocks noGrp="1"/>
          </p:cNvSpPr>
          <p:nvPr>
            <p:ph type="dt" sz="quarter" idx="10"/>
          </p:nvPr>
        </p:nvSpPr>
        <p:spPr/>
        <p:txBody>
          <a:bodyPr/>
          <a:lstStyle/>
          <a:p>
            <a:pPr>
              <a:defRPr/>
            </a:pPr>
            <a:r>
              <a:rPr lang="en-US"/>
              <a:t>6/13/2019</a:t>
            </a:r>
          </a:p>
        </p:txBody>
      </p:sp>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pic>
        <p:nvPicPr>
          <p:cNvPr id="8"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C0802B69-47C9-416C-A722-9CEB407F0740}" type="slidenum">
              <a:rPr lang="en-US" altLang="en-US" smtClean="0"/>
              <a:pPr/>
              <a:t>37</a:t>
            </a:fld>
            <a:endParaRPr lang="en-US" altLang="en-US"/>
          </a:p>
        </p:txBody>
      </p:sp>
      <p:sp>
        <p:nvSpPr>
          <p:cNvPr id="3" name="Oval 2">
            <a:extLst>
              <a:ext uri="{FF2B5EF4-FFF2-40B4-BE49-F238E27FC236}">
                <a16:creationId xmlns:a16="http://schemas.microsoft.com/office/drawing/2014/main" id="{E73B36FC-E342-4F71-80DB-6BF64F924692}"/>
              </a:ext>
            </a:extLst>
          </p:cNvPr>
          <p:cNvSpPr/>
          <p:nvPr/>
        </p:nvSpPr>
        <p:spPr>
          <a:xfrm>
            <a:off x="1676400" y="3733800"/>
            <a:ext cx="3886201"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C72E20A-0BD2-4C1D-A1F3-048D51E31E17}"/>
              </a:ext>
            </a:extLst>
          </p:cNvPr>
          <p:cNvSpPr/>
          <p:nvPr/>
        </p:nvSpPr>
        <p:spPr>
          <a:xfrm>
            <a:off x="1202184" y="2667000"/>
            <a:ext cx="5715000" cy="4048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C2E7C0E-3B5B-4795-93DA-11D98E2FCF5B}"/>
              </a:ext>
            </a:extLst>
          </p:cNvPr>
          <p:cNvSpPr txBox="1"/>
          <p:nvPr/>
        </p:nvSpPr>
        <p:spPr>
          <a:xfrm>
            <a:off x="6479034" y="3694257"/>
            <a:ext cx="2055366" cy="584775"/>
          </a:xfrm>
          <a:prstGeom prst="rect">
            <a:avLst/>
          </a:prstGeom>
          <a:solidFill>
            <a:srgbClr val="FFFF00"/>
          </a:solidFill>
          <a:ln>
            <a:solidFill>
              <a:schemeClr val="tx1"/>
            </a:solidFill>
          </a:ln>
        </p:spPr>
        <p:txBody>
          <a:bodyPr wrap="square" rtlCol="0">
            <a:spAutoFit/>
          </a:bodyPr>
          <a:lstStyle/>
          <a:p>
            <a:r>
              <a:rPr lang="en-US" sz="1600" b="1" i="1" dirty="0"/>
              <a:t>Anticipated CUEA member fuel needs</a:t>
            </a:r>
            <a:endParaRPr lang="en-US" sz="1400" b="1" i="1" dirty="0"/>
          </a:p>
        </p:txBody>
      </p:sp>
      <p:cxnSp>
        <p:nvCxnSpPr>
          <p:cNvPr id="5" name="Straight Arrow Connector 4">
            <a:extLst>
              <a:ext uri="{FF2B5EF4-FFF2-40B4-BE49-F238E27FC236}">
                <a16:creationId xmlns:a16="http://schemas.microsoft.com/office/drawing/2014/main" id="{D4D7A65D-5CE9-4C75-A97A-519B6E184990}"/>
              </a:ext>
            </a:extLst>
          </p:cNvPr>
          <p:cNvCxnSpPr>
            <a:cxnSpLocks/>
          </p:cNvCxnSpPr>
          <p:nvPr/>
        </p:nvCxnSpPr>
        <p:spPr>
          <a:xfrm flipH="1" flipV="1">
            <a:off x="5410200" y="3163743"/>
            <a:ext cx="1071240" cy="837159"/>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6536486-406D-46C4-BCB5-C6E6C5CE8ECD}"/>
              </a:ext>
            </a:extLst>
          </p:cNvPr>
          <p:cNvCxnSpPr>
            <a:cxnSpLocks/>
          </p:cNvCxnSpPr>
          <p:nvPr/>
        </p:nvCxnSpPr>
        <p:spPr>
          <a:xfrm flipH="1">
            <a:off x="5591453" y="4003674"/>
            <a:ext cx="883145" cy="18405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44F3BA1-4B08-4A17-B1C7-F74F6E3D5E6F}"/>
              </a:ext>
            </a:extLst>
          </p:cNvPr>
          <p:cNvSpPr txBox="1"/>
          <p:nvPr/>
        </p:nvSpPr>
        <p:spPr>
          <a:xfrm>
            <a:off x="4914900" y="1386510"/>
            <a:ext cx="3886200" cy="1077218"/>
          </a:xfrm>
          <a:prstGeom prst="rect">
            <a:avLst/>
          </a:prstGeom>
          <a:solidFill>
            <a:srgbClr val="FFFF00"/>
          </a:solidFill>
          <a:ln>
            <a:solidFill>
              <a:schemeClr val="tx1"/>
            </a:solidFill>
          </a:ln>
        </p:spPr>
        <p:txBody>
          <a:bodyPr wrap="square" rtlCol="0">
            <a:spAutoFit/>
          </a:bodyPr>
          <a:lstStyle/>
          <a:p>
            <a:r>
              <a:rPr lang="en-US" sz="1600" b="1" i="1" dirty="0"/>
              <a:t>Quantifying anticipated fuel needs in advance crucial to increasing likelihood of gaining access to sufficient supplies post event</a:t>
            </a:r>
            <a:endParaRPr lang="en-US" sz="1400" b="1" i="1" dirty="0"/>
          </a:p>
        </p:txBody>
      </p:sp>
    </p:spTree>
    <p:extLst>
      <p:ext uri="{BB962C8B-B14F-4D97-AF65-F5344CB8AC3E}">
        <p14:creationId xmlns:p14="http://schemas.microsoft.com/office/powerpoint/2010/main" val="1816555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723900" y="-34666"/>
            <a:ext cx="8229600" cy="1143001"/>
          </a:xfrm>
        </p:spPr>
        <p:txBody>
          <a:bodyPr/>
          <a:lstStyle/>
          <a:p>
            <a:pPr eaLnBrk="1" hangingPunct="1"/>
            <a:r>
              <a:rPr lang="en-US" altLang="en-US" sz="3200" dirty="0"/>
              <a:t>CUEA-Related Fuel Needs – Logistics</a:t>
            </a:r>
          </a:p>
        </p:txBody>
      </p:sp>
      <p:sp>
        <p:nvSpPr>
          <p:cNvPr id="10" name="Date Placeholder 9"/>
          <p:cNvSpPr>
            <a:spLocks noGrp="1"/>
          </p:cNvSpPr>
          <p:nvPr>
            <p:ph type="dt" sz="quarter" idx="10"/>
          </p:nvPr>
        </p:nvSpPr>
        <p:spPr/>
        <p:txBody>
          <a:bodyPr/>
          <a:lstStyle/>
          <a:p>
            <a:pPr>
              <a:defRPr/>
            </a:pPr>
            <a:r>
              <a:rPr lang="en-US"/>
              <a:t>6/13/2019</a:t>
            </a:r>
          </a:p>
        </p:txBody>
      </p:sp>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pic>
        <p:nvPicPr>
          <p:cNvPr id="8"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C0802B69-47C9-416C-A722-9CEB407F0740}" type="slidenum">
              <a:rPr lang="en-US" altLang="en-US" smtClean="0"/>
              <a:pPr/>
              <a:t>38</a:t>
            </a:fld>
            <a:endParaRPr lang="en-US" altLang="en-US"/>
          </a:p>
        </p:txBody>
      </p:sp>
      <p:sp>
        <p:nvSpPr>
          <p:cNvPr id="4" name="Rectangle 3">
            <a:extLst>
              <a:ext uri="{FF2B5EF4-FFF2-40B4-BE49-F238E27FC236}">
                <a16:creationId xmlns:a16="http://schemas.microsoft.com/office/drawing/2014/main" id="{F62B95C6-AFFD-43BF-AC6A-D9BC6C2CFD54}"/>
              </a:ext>
            </a:extLst>
          </p:cNvPr>
          <p:cNvSpPr/>
          <p:nvPr/>
        </p:nvSpPr>
        <p:spPr>
          <a:xfrm>
            <a:off x="838200" y="1103832"/>
            <a:ext cx="7772400" cy="5262979"/>
          </a:xfrm>
          <a:prstGeom prst="rect">
            <a:avLst/>
          </a:prstGeom>
        </p:spPr>
        <p:txBody>
          <a:bodyPr wrap="square">
            <a:spAutoFit/>
          </a:bodyPr>
          <a:lstStyle/>
          <a:p>
            <a:pPr marL="285750" indent="-285750">
              <a:buFont typeface="Arial" panose="020B0604020202020204" pitchFamily="34" charset="0"/>
              <a:buChar char="•"/>
            </a:pPr>
            <a:r>
              <a:rPr lang="en-US" sz="1600" dirty="0">
                <a:latin typeface="+mn-lt"/>
              </a:rPr>
              <a:t>Response convoy vehicles will require sufficient fuel to gain access to &amp; maintain operations within impacted areas</a:t>
            </a:r>
          </a:p>
          <a:p>
            <a:pPr marL="742950" lvl="1" indent="-285750">
              <a:buFont typeface="Wingdings" panose="05000000000000000000" pitchFamily="2" charset="2"/>
              <a:buChar char="ü"/>
            </a:pPr>
            <a:r>
              <a:rPr lang="en-US" sz="1600" dirty="0">
                <a:latin typeface="+mn-lt"/>
              </a:rPr>
              <a:t>Fuel deliveries to staging areas</a:t>
            </a:r>
          </a:p>
          <a:p>
            <a:pPr marL="742950" lvl="1" indent="-285750">
              <a:buFont typeface="Wingdings" panose="05000000000000000000" pitchFamily="2" charset="2"/>
              <a:buChar char="ü"/>
            </a:pPr>
            <a:r>
              <a:rPr lang="en-US" sz="1600" dirty="0">
                <a:latin typeface="+mn-lt"/>
              </a:rPr>
              <a:t>In-vehicle fuel deliveries outside staging areas</a:t>
            </a:r>
          </a:p>
          <a:p>
            <a:pPr marL="742950" lvl="1" indent="-285750">
              <a:buFont typeface="Wingdings" panose="05000000000000000000" pitchFamily="2" charset="2"/>
              <a:buChar char="ü"/>
            </a:pPr>
            <a:endParaRPr lang="en-US" sz="1600" dirty="0">
              <a:latin typeface="+mn-lt"/>
            </a:endParaRPr>
          </a:p>
          <a:p>
            <a:pPr marL="285750" indent="-285750">
              <a:buFont typeface="Arial" panose="020B0604020202020204" pitchFamily="34" charset="0"/>
              <a:buChar char="•"/>
            </a:pPr>
            <a:r>
              <a:rPr lang="en-US" sz="1600" dirty="0">
                <a:latin typeface="+mn-lt"/>
              </a:rPr>
              <a:t>Back-up generation – telecommunication sites</a:t>
            </a:r>
          </a:p>
          <a:p>
            <a:pPr marL="742950" lvl="1" indent="-285750">
              <a:buFont typeface="Wingdings" panose="05000000000000000000" pitchFamily="2" charset="2"/>
              <a:buChar char="ü"/>
            </a:pPr>
            <a:r>
              <a:rPr lang="en-US" sz="1600" dirty="0">
                <a:latin typeface="+mn-lt"/>
              </a:rPr>
              <a:t>Fuel deliveries require specialized trucks &amp; remote access</a:t>
            </a:r>
          </a:p>
          <a:p>
            <a:pPr marL="742950" lvl="1" indent="-285750">
              <a:buFont typeface="Wingdings" panose="05000000000000000000" pitchFamily="2" charset="2"/>
              <a:buChar char="ü"/>
            </a:pPr>
            <a:r>
              <a:rPr lang="en-US" sz="1600" dirty="0">
                <a:latin typeface="+mn-lt"/>
              </a:rPr>
              <a:t>Mixture of fuels – propane &amp; diesel fuel</a:t>
            </a:r>
          </a:p>
          <a:p>
            <a:pPr marL="742950" lvl="1" indent="-285750">
              <a:buFont typeface="Wingdings" panose="05000000000000000000" pitchFamily="2" charset="2"/>
              <a:buChar char="ü"/>
            </a:pPr>
            <a:r>
              <a:rPr lang="en-US" sz="1600" dirty="0">
                <a:latin typeface="+mn-lt"/>
              </a:rPr>
              <a:t>Lengthier delivery times</a:t>
            </a:r>
          </a:p>
          <a:p>
            <a:pPr marL="742950" lvl="1" indent="-285750">
              <a:buFont typeface="Wingdings" panose="05000000000000000000" pitchFamily="2" charset="2"/>
              <a:buChar char="ü"/>
            </a:pPr>
            <a:endParaRPr lang="en-US" sz="1600" dirty="0">
              <a:latin typeface="+mn-lt"/>
            </a:endParaRPr>
          </a:p>
          <a:p>
            <a:pPr marL="285750" indent="-285750">
              <a:buFont typeface="Arial" panose="020B0604020202020204" pitchFamily="34" charset="0"/>
              <a:buChar char="•"/>
            </a:pPr>
            <a:r>
              <a:rPr lang="en-US" sz="1600" dirty="0">
                <a:latin typeface="+mn-lt"/>
              </a:rPr>
              <a:t>Back-up generation – petroleum pipeline pump stations &amp; distribution terminals</a:t>
            </a:r>
          </a:p>
          <a:p>
            <a:pPr marL="742950" lvl="1" indent="-285750">
              <a:buFont typeface="Wingdings" panose="05000000000000000000" pitchFamily="2" charset="2"/>
              <a:buChar char="ü"/>
            </a:pPr>
            <a:r>
              <a:rPr lang="en-US" sz="1600" dirty="0">
                <a:latin typeface="+mn-lt"/>
              </a:rPr>
              <a:t>These facilities do not normally have on-site back-up generation capability sufficient to maintain normal operations</a:t>
            </a:r>
          </a:p>
          <a:p>
            <a:pPr marL="742950" lvl="1" indent="-285750">
              <a:buFont typeface="Wingdings" panose="05000000000000000000" pitchFamily="2" charset="2"/>
              <a:buChar char="ü"/>
            </a:pPr>
            <a:r>
              <a:rPr lang="en-US" sz="1600" dirty="0">
                <a:latin typeface="+mn-lt"/>
              </a:rPr>
              <a:t>Would require sufficiently sized portable back-up generation</a:t>
            </a:r>
          </a:p>
          <a:p>
            <a:pPr marL="742950" lvl="1" indent="-285750">
              <a:buFont typeface="Wingdings" panose="05000000000000000000" pitchFamily="2" charset="2"/>
              <a:buChar char="ü"/>
            </a:pPr>
            <a:r>
              <a:rPr lang="en-US" sz="1600" dirty="0">
                <a:latin typeface="+mn-lt"/>
              </a:rPr>
              <a:t>Pre-wiring &amp; load capacity should be determined in advance of a catastrophic event</a:t>
            </a:r>
          </a:p>
          <a:p>
            <a:pPr marL="742950" lvl="1" indent="-285750">
              <a:buFont typeface="Wingdings" panose="05000000000000000000" pitchFamily="2" charset="2"/>
              <a:buChar char="ü"/>
            </a:pPr>
            <a:endParaRPr lang="en-US" sz="1600" dirty="0">
              <a:latin typeface="+mn-lt"/>
            </a:endParaRPr>
          </a:p>
          <a:p>
            <a:pPr marL="285750" indent="-285750">
              <a:buFont typeface="Wingdings" panose="05000000000000000000" pitchFamily="2" charset="2"/>
              <a:buChar char="ü"/>
            </a:pPr>
            <a:endParaRPr lang="en-US" sz="1600" dirty="0">
              <a:latin typeface="+mn-lt"/>
            </a:endParaRPr>
          </a:p>
          <a:p>
            <a:pPr marL="742950" lvl="1" indent="-285750">
              <a:buFont typeface="Wingdings" panose="05000000000000000000" pitchFamily="2" charset="2"/>
              <a:buChar char="ü"/>
            </a:pPr>
            <a:endParaRPr lang="en-US" sz="1600" dirty="0">
              <a:latin typeface="+mn-lt"/>
            </a:endParaRPr>
          </a:p>
          <a:p>
            <a:pPr marL="742950" lvl="1" indent="-285750">
              <a:buFont typeface="Wingdings" panose="05000000000000000000" pitchFamily="2" charset="2"/>
              <a:buChar char="ü"/>
            </a:pPr>
            <a:endParaRPr lang="en-US" sz="1600" dirty="0">
              <a:latin typeface="+mn-lt"/>
            </a:endParaRPr>
          </a:p>
          <a:p>
            <a:endParaRPr lang="en-US" sz="1600" dirty="0">
              <a:latin typeface="+mn-lt"/>
            </a:endParaRPr>
          </a:p>
        </p:txBody>
      </p:sp>
      <p:sp>
        <p:nvSpPr>
          <p:cNvPr id="11" name="TextBox 10">
            <a:extLst>
              <a:ext uri="{FF2B5EF4-FFF2-40B4-BE49-F238E27FC236}">
                <a16:creationId xmlns:a16="http://schemas.microsoft.com/office/drawing/2014/main" id="{5DE62AE7-49F6-4E19-9493-6D69B31A5539}"/>
              </a:ext>
            </a:extLst>
          </p:cNvPr>
          <p:cNvSpPr txBox="1"/>
          <p:nvPr/>
        </p:nvSpPr>
        <p:spPr>
          <a:xfrm>
            <a:off x="1563116" y="5257800"/>
            <a:ext cx="6285484" cy="584775"/>
          </a:xfrm>
          <a:prstGeom prst="rect">
            <a:avLst/>
          </a:prstGeom>
          <a:solidFill>
            <a:srgbClr val="FFFF00"/>
          </a:solidFill>
          <a:ln>
            <a:solidFill>
              <a:schemeClr val="tx1"/>
            </a:solidFill>
          </a:ln>
        </p:spPr>
        <p:txBody>
          <a:bodyPr wrap="square" rtlCol="0">
            <a:spAutoFit/>
          </a:bodyPr>
          <a:lstStyle/>
          <a:p>
            <a:r>
              <a:rPr lang="en-US" sz="1600" b="1" i="1" dirty="0"/>
              <a:t>These types of emergency &amp; critical response activity fuel needs could be potential candidates for pre-scripted missions</a:t>
            </a:r>
            <a:endParaRPr lang="en-US" sz="1400" b="1" i="1" dirty="0"/>
          </a:p>
        </p:txBody>
      </p:sp>
    </p:spTree>
    <p:extLst>
      <p:ext uri="{BB962C8B-B14F-4D97-AF65-F5344CB8AC3E}">
        <p14:creationId xmlns:p14="http://schemas.microsoft.com/office/powerpoint/2010/main" val="7328500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616628" y="0"/>
            <a:ext cx="8229600" cy="1143000"/>
          </a:xfrm>
        </p:spPr>
        <p:txBody>
          <a:bodyPr/>
          <a:lstStyle/>
          <a:p>
            <a:pPr eaLnBrk="1" hangingPunct="1"/>
            <a:r>
              <a:rPr lang="en-US" altLang="en-US" sz="3200" dirty="0"/>
              <a:t>Additional Questions?</a:t>
            </a:r>
          </a:p>
        </p:txBody>
      </p:sp>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10" name="Date Placeholder 9"/>
          <p:cNvSpPr>
            <a:spLocks noGrp="1"/>
          </p:cNvSpPr>
          <p:nvPr>
            <p:ph type="dt" sz="quarter" idx="10"/>
          </p:nvPr>
        </p:nvSpPr>
        <p:spPr/>
        <p:txBody>
          <a:bodyPr/>
          <a:lstStyle/>
          <a:p>
            <a:pPr>
              <a:defRPr/>
            </a:pPr>
            <a:r>
              <a:rPr lang="en-US"/>
              <a:t>6/13/2019</a:t>
            </a:r>
          </a:p>
        </p:txBody>
      </p:sp>
      <p:pic>
        <p:nvPicPr>
          <p:cNvPr id="13"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DBE0ADC7-7B6F-4304-A327-F2840481BE5D}" type="slidenum">
              <a:rPr lang="en-US" altLang="en-US" smtClean="0"/>
              <a:pPr/>
              <a:t>39</a:t>
            </a:fld>
            <a:endParaRPr lang="en-US" altLang="en-US"/>
          </a:p>
        </p:txBody>
      </p:sp>
      <p:sp>
        <p:nvSpPr>
          <p:cNvPr id="4" name="TextBox 3">
            <a:extLst>
              <a:ext uri="{FF2B5EF4-FFF2-40B4-BE49-F238E27FC236}">
                <a16:creationId xmlns:a16="http://schemas.microsoft.com/office/drawing/2014/main" id="{E8871B9E-02BA-4F66-A07B-DFBC4EA7BDF7}"/>
              </a:ext>
            </a:extLst>
          </p:cNvPr>
          <p:cNvSpPr txBox="1"/>
          <p:nvPr/>
        </p:nvSpPr>
        <p:spPr>
          <a:xfrm>
            <a:off x="1767025" y="5828087"/>
            <a:ext cx="6324600" cy="276999"/>
          </a:xfrm>
          <a:prstGeom prst="rect">
            <a:avLst/>
          </a:prstGeom>
          <a:noFill/>
        </p:spPr>
        <p:txBody>
          <a:bodyPr wrap="square" rtlCol="0">
            <a:spAutoFit/>
          </a:bodyPr>
          <a:lstStyle/>
          <a:p>
            <a:r>
              <a:rPr lang="en-US" sz="1200" dirty="0"/>
              <a:t>Touring yacht Consuelo, Lake Tahoe. Photo circa 1913, source Tahoehistory.info.</a:t>
            </a:r>
          </a:p>
        </p:txBody>
      </p:sp>
      <p:pic>
        <p:nvPicPr>
          <p:cNvPr id="6" name="Picture 5">
            <a:extLst>
              <a:ext uri="{FF2B5EF4-FFF2-40B4-BE49-F238E27FC236}">
                <a16:creationId xmlns:a16="http://schemas.microsoft.com/office/drawing/2014/main" id="{47E12E0F-2E81-4402-BF4A-AD86CBF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 y="1185169"/>
            <a:ext cx="7924800" cy="4695941"/>
          </a:xfrm>
          <a:prstGeom prst="rect">
            <a:avLst/>
          </a:prstGeom>
        </p:spPr>
      </p:pic>
    </p:spTree>
    <p:extLst>
      <p:ext uri="{BB962C8B-B14F-4D97-AF65-F5344CB8AC3E}">
        <p14:creationId xmlns:p14="http://schemas.microsoft.com/office/powerpoint/2010/main" val="2377129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838200" y="152400"/>
            <a:ext cx="8229600" cy="1143000"/>
          </a:xfrm>
        </p:spPr>
        <p:txBody>
          <a:bodyPr/>
          <a:lstStyle/>
          <a:p>
            <a:pPr eaLnBrk="1" hangingPunct="1"/>
            <a:r>
              <a:rPr lang="en-US" altLang="en-US" sz="3200"/>
              <a:t>California On-road Transportation Fuels</a:t>
            </a:r>
          </a:p>
        </p:txBody>
      </p:sp>
      <p:sp>
        <p:nvSpPr>
          <p:cNvPr id="8195" name="Content Placeholder 6"/>
          <p:cNvSpPr>
            <a:spLocks noGrp="1"/>
          </p:cNvSpPr>
          <p:nvPr>
            <p:ph sz="half" idx="1"/>
          </p:nvPr>
        </p:nvSpPr>
        <p:spPr>
          <a:xfrm>
            <a:off x="-152400" y="1371600"/>
            <a:ext cx="4020427" cy="4525963"/>
          </a:xfrm>
        </p:spPr>
        <p:txBody>
          <a:bodyPr/>
          <a:lstStyle/>
          <a:p>
            <a:pPr lvl="1">
              <a:buFontTx/>
              <a:buChar char="•"/>
              <a:defRPr/>
            </a:pPr>
            <a:r>
              <a:rPr lang="en-US" sz="1800" kern="0" dirty="0">
                <a:solidFill>
                  <a:srgbClr val="000000"/>
                </a:solidFill>
              </a:rPr>
              <a:t>3.73 billion gallons diesel consumed during 2018</a:t>
            </a:r>
          </a:p>
          <a:p>
            <a:pPr lvl="1">
              <a:buFontTx/>
              <a:buChar char="•"/>
              <a:defRPr/>
            </a:pPr>
            <a:r>
              <a:rPr lang="en-US" sz="1800" kern="0" dirty="0">
                <a:solidFill>
                  <a:srgbClr val="000000"/>
                </a:solidFill>
              </a:rPr>
              <a:t>Base diesel fuel demand </a:t>
            </a:r>
            <a:r>
              <a:rPr lang="en-US" sz="1800" i="1" kern="0" dirty="0">
                <a:solidFill>
                  <a:srgbClr val="FF0000"/>
                </a:solidFill>
              </a:rPr>
              <a:t>3.3 percent decline</a:t>
            </a:r>
            <a:r>
              <a:rPr lang="en-US" sz="1800" kern="0" dirty="0">
                <a:solidFill>
                  <a:srgbClr val="000000"/>
                </a:solidFill>
              </a:rPr>
              <a:t> between 2012 and 2018</a:t>
            </a:r>
          </a:p>
          <a:p>
            <a:pPr lvl="2">
              <a:buFontTx/>
              <a:buChar char="•"/>
              <a:defRPr/>
            </a:pPr>
            <a:r>
              <a:rPr lang="en-US" sz="1600" kern="0" dirty="0">
                <a:solidFill>
                  <a:srgbClr val="000000"/>
                </a:solidFill>
              </a:rPr>
              <a:t>Biodiesel use increasing due to Renewable Fuel Standard and the Low Carbon Fuel Standard (LCFS)</a:t>
            </a:r>
          </a:p>
          <a:p>
            <a:pPr lvl="3">
              <a:buFontTx/>
              <a:buChar char="•"/>
              <a:defRPr/>
            </a:pPr>
            <a:r>
              <a:rPr lang="en-US" sz="1600" kern="0" dirty="0">
                <a:solidFill>
                  <a:srgbClr val="000000"/>
                </a:solidFill>
              </a:rPr>
              <a:t>184 MM gallons during 2018</a:t>
            </a:r>
          </a:p>
          <a:p>
            <a:pPr lvl="2">
              <a:buFontTx/>
              <a:buChar char="•"/>
              <a:defRPr/>
            </a:pPr>
            <a:r>
              <a:rPr lang="en-US" sz="1600" kern="0" dirty="0">
                <a:solidFill>
                  <a:srgbClr val="000000"/>
                </a:solidFill>
              </a:rPr>
              <a:t>Renewable diesel fuel use up to 384 MM gallons during 2018 due to LCFS</a:t>
            </a:r>
          </a:p>
          <a:p>
            <a:pPr lvl="2">
              <a:buFontTx/>
              <a:buChar char="•"/>
              <a:defRPr/>
            </a:pPr>
            <a:r>
              <a:rPr lang="en-US" sz="1600" kern="0" dirty="0">
                <a:solidFill>
                  <a:srgbClr val="000000"/>
                </a:solidFill>
              </a:rPr>
              <a:t>Combined renewable component accounted for 15.2 percent of total diesel gallon</a:t>
            </a:r>
          </a:p>
        </p:txBody>
      </p:sp>
      <p:sp>
        <p:nvSpPr>
          <p:cNvPr id="10" name="Date Placeholder 9"/>
          <p:cNvSpPr>
            <a:spLocks noGrp="1"/>
          </p:cNvSpPr>
          <p:nvPr>
            <p:ph type="dt" sz="quarter" idx="10"/>
          </p:nvPr>
        </p:nvSpPr>
        <p:spPr/>
        <p:txBody>
          <a:bodyPr/>
          <a:lstStyle/>
          <a:p>
            <a:pPr>
              <a:defRPr/>
            </a:pPr>
            <a:r>
              <a:rPr lang="en-US"/>
              <a:t>6/13/2019</a:t>
            </a:r>
          </a:p>
        </p:txBody>
      </p:sp>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pic>
        <p:nvPicPr>
          <p:cNvPr id="11"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00F963AA-243D-4C87-8513-7ABD959FBC3D}" type="slidenum">
              <a:rPr lang="en-US" altLang="en-US" smtClean="0"/>
              <a:pPr/>
              <a:t>4</a:t>
            </a:fld>
            <a:endParaRPr lang="en-US" altLang="en-US"/>
          </a:p>
        </p:txBody>
      </p:sp>
      <p:pic>
        <p:nvPicPr>
          <p:cNvPr id="4" name="Picture 3">
            <a:extLst>
              <a:ext uri="{FF2B5EF4-FFF2-40B4-BE49-F238E27FC236}">
                <a16:creationId xmlns:a16="http://schemas.microsoft.com/office/drawing/2014/main" id="{3770F63A-72AA-4381-8636-D41268CDBB16}"/>
              </a:ext>
            </a:extLst>
          </p:cNvPr>
          <p:cNvPicPr>
            <a:picLocks noChangeAspect="1"/>
          </p:cNvPicPr>
          <p:nvPr/>
        </p:nvPicPr>
        <p:blipFill>
          <a:blip r:embed="rId3"/>
          <a:stretch>
            <a:fillRect/>
          </a:stretch>
        </p:blipFill>
        <p:spPr>
          <a:xfrm>
            <a:off x="3791827" y="1612090"/>
            <a:ext cx="5256738" cy="381638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33400" y="0"/>
            <a:ext cx="8229600" cy="1143000"/>
          </a:xfrm>
        </p:spPr>
        <p:txBody>
          <a:bodyPr/>
          <a:lstStyle/>
          <a:p>
            <a:pPr eaLnBrk="1" hangingPunct="1"/>
            <a:r>
              <a:rPr lang="en-US" altLang="en-US" sz="3200" dirty="0"/>
              <a:t>Transportation Fuel Infrastructure</a:t>
            </a:r>
          </a:p>
        </p:txBody>
      </p:sp>
      <p:sp>
        <p:nvSpPr>
          <p:cNvPr id="6147" name="Content Placeholder 6"/>
          <p:cNvSpPr>
            <a:spLocks noGrp="1"/>
          </p:cNvSpPr>
          <p:nvPr>
            <p:ph idx="1"/>
          </p:nvPr>
        </p:nvSpPr>
        <p:spPr>
          <a:xfrm>
            <a:off x="457200" y="1143000"/>
            <a:ext cx="8229600" cy="4800600"/>
          </a:xfrm>
        </p:spPr>
        <p:txBody>
          <a:bodyPr/>
          <a:lstStyle/>
          <a:p>
            <a:pPr lvl="1">
              <a:buFontTx/>
              <a:buChar char="•"/>
              <a:defRPr/>
            </a:pPr>
            <a:r>
              <a:rPr lang="en-US" sz="2200" kern="0" dirty="0">
                <a:solidFill>
                  <a:srgbClr val="000000"/>
                </a:solidFill>
              </a:rPr>
              <a:t>The California transportation fuel “infrastructure” consists of several </a:t>
            </a:r>
            <a:r>
              <a:rPr lang="en-US" sz="2200" u="sng" kern="0" dirty="0">
                <a:solidFill>
                  <a:srgbClr val="FF0000"/>
                </a:solidFill>
              </a:rPr>
              <a:t>interconnected</a:t>
            </a:r>
            <a:r>
              <a:rPr lang="en-US" sz="2200" kern="0" dirty="0">
                <a:solidFill>
                  <a:srgbClr val="000000"/>
                </a:solidFill>
              </a:rPr>
              <a:t> assets operated by a combination of refiner and third-party companies</a:t>
            </a:r>
          </a:p>
          <a:p>
            <a:pPr lvl="2">
              <a:buFont typeface="Calibri" panose="020F0502020204030204" pitchFamily="34" charset="0"/>
              <a:buChar char="-"/>
              <a:defRPr/>
            </a:pPr>
            <a:r>
              <a:rPr lang="en-US" sz="1800" kern="0" dirty="0">
                <a:solidFill>
                  <a:srgbClr val="000000"/>
                </a:solidFill>
              </a:rPr>
              <a:t>Refineries</a:t>
            </a:r>
          </a:p>
          <a:p>
            <a:pPr lvl="2">
              <a:buFont typeface="Calibri" panose="020F0502020204030204" pitchFamily="34" charset="0"/>
              <a:buChar char="-"/>
              <a:defRPr/>
            </a:pPr>
            <a:r>
              <a:rPr lang="en-US" sz="1800" kern="0" dirty="0">
                <a:solidFill>
                  <a:srgbClr val="000000"/>
                </a:solidFill>
              </a:rPr>
              <a:t>Marine terminals</a:t>
            </a:r>
          </a:p>
          <a:p>
            <a:pPr lvl="2">
              <a:buFont typeface="Calibri" panose="020F0502020204030204" pitchFamily="34" charset="0"/>
              <a:buChar char="-"/>
              <a:defRPr/>
            </a:pPr>
            <a:r>
              <a:rPr lang="en-US" sz="1800" kern="0" dirty="0">
                <a:solidFill>
                  <a:srgbClr val="000000"/>
                </a:solidFill>
              </a:rPr>
              <a:t>Pipelines</a:t>
            </a:r>
          </a:p>
          <a:p>
            <a:pPr lvl="2">
              <a:buFont typeface="Calibri" panose="020F0502020204030204" pitchFamily="34" charset="0"/>
              <a:buChar char="-"/>
              <a:defRPr/>
            </a:pPr>
            <a:r>
              <a:rPr lang="en-US" sz="1800" kern="0" dirty="0">
                <a:solidFill>
                  <a:srgbClr val="000000"/>
                </a:solidFill>
              </a:rPr>
              <a:t>Storage tanks</a:t>
            </a:r>
          </a:p>
          <a:p>
            <a:pPr lvl="2">
              <a:buFont typeface="Calibri" panose="020F0502020204030204" pitchFamily="34" charset="0"/>
              <a:buChar char="-"/>
              <a:defRPr/>
            </a:pPr>
            <a:r>
              <a:rPr lang="en-US" sz="1800" kern="0" dirty="0">
                <a:solidFill>
                  <a:srgbClr val="000000"/>
                </a:solidFill>
              </a:rPr>
              <a:t>Rail</a:t>
            </a:r>
          </a:p>
          <a:p>
            <a:pPr lvl="1">
              <a:buFontTx/>
              <a:buChar char="•"/>
              <a:defRPr/>
            </a:pPr>
            <a:r>
              <a:rPr lang="en-US" sz="2200" kern="0" dirty="0">
                <a:solidFill>
                  <a:srgbClr val="000000"/>
                </a:solidFill>
              </a:rPr>
              <a:t>Crude oil and petroleum product infrastructure assets are separate and distinct from one another – not interchangeable</a:t>
            </a:r>
          </a:p>
          <a:p>
            <a:pPr lvl="1">
              <a:buFontTx/>
              <a:buChar char="•"/>
              <a:defRPr/>
            </a:pPr>
            <a:r>
              <a:rPr lang="en-US" sz="2200" kern="0" dirty="0">
                <a:solidFill>
                  <a:srgbClr val="000000"/>
                </a:solidFill>
              </a:rPr>
              <a:t>Unlike with the electricity distribution system, Northern California is not directly connected to Southern California by petroleum product pipeline</a:t>
            </a:r>
          </a:p>
        </p:txBody>
      </p:sp>
      <p:sp>
        <p:nvSpPr>
          <p:cNvPr id="10" name="Date Placeholder 9"/>
          <p:cNvSpPr>
            <a:spLocks noGrp="1"/>
          </p:cNvSpPr>
          <p:nvPr>
            <p:ph type="dt" sz="quarter" idx="10"/>
          </p:nvPr>
        </p:nvSpPr>
        <p:spPr/>
        <p:txBody>
          <a:bodyPr/>
          <a:lstStyle/>
          <a:p>
            <a:pPr>
              <a:defRPr/>
            </a:pPr>
            <a:r>
              <a:rPr lang="en-US"/>
              <a:t>6/13/2019</a:t>
            </a:r>
          </a:p>
        </p:txBody>
      </p:sp>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pic>
        <p:nvPicPr>
          <p:cNvPr id="8"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C0802B69-47C9-416C-A722-9CEB407F0740}" type="slidenum">
              <a:rPr lang="en-US" altLang="en-US" smtClean="0"/>
              <a:pPr/>
              <a:t>5</a:t>
            </a:fld>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096" y="848179"/>
            <a:ext cx="8117304" cy="5508171"/>
          </a:xfrm>
          <a:prstGeom prst="rect">
            <a:avLst/>
          </a:prstGeom>
        </p:spPr>
      </p:pic>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4" name="Title 3"/>
          <p:cNvSpPr>
            <a:spLocks noGrp="1"/>
          </p:cNvSpPr>
          <p:nvPr>
            <p:ph type="title"/>
          </p:nvPr>
        </p:nvSpPr>
        <p:spPr>
          <a:xfrm>
            <a:off x="990600" y="0"/>
            <a:ext cx="8229600" cy="815975"/>
          </a:xfrm>
        </p:spPr>
        <p:txBody>
          <a:bodyPr/>
          <a:lstStyle/>
          <a:p>
            <a:r>
              <a:rPr lang="en-US" sz="3200" dirty="0"/>
              <a:t>Western States More Isolated than Rest of U.S.</a:t>
            </a:r>
          </a:p>
        </p:txBody>
      </p:sp>
      <p:sp>
        <p:nvSpPr>
          <p:cNvPr id="10" name="Date Placeholder 9"/>
          <p:cNvSpPr>
            <a:spLocks noGrp="1"/>
          </p:cNvSpPr>
          <p:nvPr>
            <p:ph type="dt" sz="half" idx="10"/>
          </p:nvPr>
        </p:nvSpPr>
        <p:spPr/>
        <p:txBody>
          <a:bodyPr/>
          <a:lstStyle/>
          <a:p>
            <a:pPr>
              <a:defRPr/>
            </a:pPr>
            <a:r>
              <a:rPr lang="en-US"/>
              <a:t>6/13/2019</a:t>
            </a:r>
          </a:p>
        </p:txBody>
      </p:sp>
      <p:sp>
        <p:nvSpPr>
          <p:cNvPr id="12186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E239FE0-D945-4D7F-8C10-C49B6BA8CA1B}" type="slidenum">
              <a:rPr lang="en-US" sz="1200" smtClean="0">
                <a:solidFill>
                  <a:srgbClr val="898989"/>
                </a:solidFill>
              </a:rPr>
              <a:pPr>
                <a:spcBef>
                  <a:spcPct val="0"/>
                </a:spcBef>
                <a:buFontTx/>
                <a:buNone/>
              </a:pPr>
              <a:t>6</a:t>
            </a:fld>
            <a:endParaRPr lang="en-US" sz="1200">
              <a:solidFill>
                <a:srgbClr val="898989"/>
              </a:solidFill>
            </a:endParaRPr>
          </a:p>
        </p:txBody>
      </p:sp>
      <p:pic>
        <p:nvPicPr>
          <p:cNvPr id="11" name="Picture 2"/>
          <p:cNvPicPr>
            <a:picLocks noChangeAspect="1" noChangeArrowheads="1"/>
          </p:cNvPicPr>
          <p:nvPr/>
        </p:nvPicPr>
        <p:blipFill>
          <a:blip r:embed="rId3" cstate="print"/>
          <a:srcRect/>
          <a:stretch>
            <a:fillRect/>
          </a:stretch>
        </p:blipFill>
        <p:spPr bwMode="auto">
          <a:xfrm>
            <a:off x="76200" y="76200"/>
            <a:ext cx="1143000" cy="995882"/>
          </a:xfrm>
          <a:prstGeom prst="rect">
            <a:avLst/>
          </a:prstGeom>
          <a:noFill/>
          <a:ln w="9525">
            <a:noFill/>
            <a:miter lim="800000"/>
            <a:headEnd/>
            <a:tailEnd/>
          </a:ln>
        </p:spPr>
      </p:pic>
      <p:sp>
        <p:nvSpPr>
          <p:cNvPr id="20" name="Freeform: Shape 19"/>
          <p:cNvSpPr/>
          <p:nvPr/>
        </p:nvSpPr>
        <p:spPr>
          <a:xfrm rot="660000">
            <a:off x="2029294" y="1587931"/>
            <a:ext cx="1645920" cy="2834640"/>
          </a:xfrm>
          <a:custGeom>
            <a:avLst/>
            <a:gdLst>
              <a:gd name="connsiteX0" fmla="*/ 444987 w 965104"/>
              <a:gd name="connsiteY0" fmla="*/ 0 h 2969703"/>
              <a:gd name="connsiteX1" fmla="*/ 17148 w 965104"/>
              <a:gd name="connsiteY1" fmla="*/ 1853967 h 2969703"/>
              <a:gd name="connsiteX2" fmla="*/ 965104 w 965104"/>
              <a:gd name="connsiteY2" fmla="*/ 2969703 h 2969703"/>
            </a:gdLst>
            <a:ahLst/>
            <a:cxnLst>
              <a:cxn ang="0">
                <a:pos x="connsiteX0" y="connsiteY0"/>
              </a:cxn>
              <a:cxn ang="0">
                <a:pos x="connsiteX1" y="connsiteY1"/>
              </a:cxn>
              <a:cxn ang="0">
                <a:pos x="connsiteX2" y="connsiteY2"/>
              </a:cxn>
            </a:cxnLst>
            <a:rect l="l" t="t" r="r" b="b"/>
            <a:pathLst>
              <a:path w="965104" h="2969703">
                <a:moveTo>
                  <a:pt x="444987" y="0"/>
                </a:moveTo>
                <a:cubicBezTo>
                  <a:pt x="187724" y="679508"/>
                  <a:pt x="-69538" y="1359017"/>
                  <a:pt x="17148" y="1853967"/>
                </a:cubicBezTo>
                <a:cubicBezTo>
                  <a:pt x="103834" y="2348917"/>
                  <a:pt x="790333" y="2783747"/>
                  <a:pt x="965104" y="2969703"/>
                </a:cubicBezTo>
              </a:path>
            </a:pathLst>
          </a:custGeom>
          <a:noFill/>
          <a:ln>
            <a:solidFill>
              <a:schemeClr val="accent3">
                <a:lumMod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8761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9221" name="Title 1"/>
          <p:cNvSpPr>
            <a:spLocks noGrp="1"/>
          </p:cNvSpPr>
          <p:nvPr>
            <p:ph type="title" idx="4294967295"/>
          </p:nvPr>
        </p:nvSpPr>
        <p:spPr>
          <a:xfrm>
            <a:off x="893618" y="0"/>
            <a:ext cx="8229600" cy="1143000"/>
          </a:xfrm>
        </p:spPr>
        <p:txBody>
          <a:bodyPr/>
          <a:lstStyle/>
          <a:p>
            <a:r>
              <a:rPr lang="en-US" altLang="en-US" sz="3200" dirty="0"/>
              <a:t>California Fuels Market - Isolated</a:t>
            </a:r>
            <a:endParaRPr lang="en-US" sz="3200" dirty="0"/>
          </a:p>
        </p:txBody>
      </p:sp>
      <p:sp>
        <p:nvSpPr>
          <p:cNvPr id="10" name="Date Placeholder 9"/>
          <p:cNvSpPr>
            <a:spLocks noGrp="1"/>
          </p:cNvSpPr>
          <p:nvPr>
            <p:ph type="dt" sz="quarter" idx="10"/>
          </p:nvPr>
        </p:nvSpPr>
        <p:spPr/>
        <p:txBody>
          <a:bodyPr/>
          <a:lstStyle/>
          <a:p>
            <a:pPr>
              <a:defRPr/>
            </a:pPr>
            <a:r>
              <a:rPr lang="en-US"/>
              <a:t>6/13/2019</a:t>
            </a:r>
          </a:p>
        </p:txBody>
      </p:sp>
      <p:sp>
        <p:nvSpPr>
          <p:cNvPr id="9224"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CA4D21-A27A-447A-A0D8-5B3518E0D5B7}" type="slidenum">
              <a:rPr lang="en-US" sz="1200" smtClean="0">
                <a:solidFill>
                  <a:srgbClr val="898989"/>
                </a:solidFill>
              </a:rPr>
              <a:pPr>
                <a:spcBef>
                  <a:spcPct val="0"/>
                </a:spcBef>
                <a:buFontTx/>
                <a:buNone/>
              </a:pPr>
              <a:t>7</a:t>
            </a:fld>
            <a:endParaRPr lang="en-US" sz="1200">
              <a:solidFill>
                <a:srgbClr val="898989"/>
              </a:solidFill>
            </a:endParaRPr>
          </a:p>
        </p:txBody>
      </p:sp>
      <p:pic>
        <p:nvPicPr>
          <p:cNvPr id="9"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11" name="Content Placeholder 6"/>
          <p:cNvSpPr txBox="1">
            <a:spLocks/>
          </p:cNvSpPr>
          <p:nvPr/>
        </p:nvSpPr>
        <p:spPr>
          <a:xfrm>
            <a:off x="609600" y="1219200"/>
            <a:ext cx="8229600" cy="510540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200" dirty="0"/>
              <a:t>California’s fuel market is nearly self-sufficient, so supplies of gasoline &amp; diesel fuel from outside of California are not routinely needed to balance out supply with demand</a:t>
            </a:r>
          </a:p>
          <a:p>
            <a:pPr lvl="1"/>
            <a:r>
              <a:rPr lang="en-US" altLang="en-US" sz="1800" dirty="0"/>
              <a:t>Imports of gasoline and blending components account for only 3 to 6 percent of supply – diesel imports are rare</a:t>
            </a:r>
          </a:p>
          <a:p>
            <a:r>
              <a:rPr lang="en-US" altLang="en-US" sz="2200" dirty="0"/>
              <a:t>The California market is geographically isolated from other locations in the United States that produce refined products</a:t>
            </a:r>
          </a:p>
          <a:p>
            <a:r>
              <a:rPr lang="en-US" altLang="en-US" sz="2200" dirty="0"/>
              <a:t>Pipelines connect California refining centers to distribution terminals in Nevada and Arizona, but these pipelines only operate in one direction – sending gasoline and other transportation fuels to these neighboring states</a:t>
            </a:r>
          </a:p>
          <a:p>
            <a:r>
              <a:rPr lang="en-US" altLang="en-US" sz="2200" dirty="0"/>
              <a:t>California market is isolated by time and distance from alternative sources of re-supply during unplanned refinery outages</a:t>
            </a:r>
          </a:p>
          <a:p>
            <a:endParaRPr lang="en-US" altLang="en-US" sz="2400" dirty="0"/>
          </a:p>
        </p:txBody>
      </p:sp>
    </p:spTree>
    <p:extLst>
      <p:ext uri="{BB962C8B-B14F-4D97-AF65-F5344CB8AC3E}">
        <p14:creationId xmlns:p14="http://schemas.microsoft.com/office/powerpoint/2010/main" val="4185813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09600" y="152400"/>
            <a:ext cx="8229600" cy="1143000"/>
          </a:xfrm>
        </p:spPr>
        <p:txBody>
          <a:bodyPr/>
          <a:lstStyle/>
          <a:p>
            <a:pPr eaLnBrk="1" hangingPunct="1"/>
            <a:r>
              <a:rPr lang="en-US" altLang="en-US" sz="3200" dirty="0"/>
              <a:t>Key Elements - Refineries</a:t>
            </a:r>
          </a:p>
        </p:txBody>
      </p:sp>
      <p:sp>
        <p:nvSpPr>
          <p:cNvPr id="8195" name="Content Placeholder 6"/>
          <p:cNvSpPr>
            <a:spLocks noGrp="1"/>
          </p:cNvSpPr>
          <p:nvPr>
            <p:ph sz="half" idx="1"/>
          </p:nvPr>
        </p:nvSpPr>
        <p:spPr>
          <a:xfrm>
            <a:off x="3657600" y="1265237"/>
            <a:ext cx="5410200" cy="4525963"/>
          </a:xfrm>
        </p:spPr>
        <p:txBody>
          <a:bodyPr/>
          <a:lstStyle/>
          <a:p>
            <a:pPr lvl="1">
              <a:buFontTx/>
              <a:buChar char="•"/>
              <a:defRPr/>
            </a:pPr>
            <a:r>
              <a:rPr lang="en-US" sz="2200" kern="0" dirty="0">
                <a:solidFill>
                  <a:srgbClr val="000000"/>
                </a:solidFill>
              </a:rPr>
              <a:t>12 refineries produce transportation fuels that meet California standards</a:t>
            </a:r>
          </a:p>
          <a:p>
            <a:pPr lvl="2">
              <a:buFont typeface="Calibri" panose="020F0502020204030204" pitchFamily="34" charset="0"/>
              <a:buChar char="-"/>
              <a:defRPr/>
            </a:pPr>
            <a:r>
              <a:rPr lang="en-US" sz="1800" kern="0" dirty="0">
                <a:solidFill>
                  <a:srgbClr val="000000"/>
                </a:solidFill>
              </a:rPr>
              <a:t>42.4 million gallons per day gasoline</a:t>
            </a:r>
          </a:p>
          <a:p>
            <a:pPr lvl="2">
              <a:buFont typeface="Calibri" panose="020F0502020204030204" pitchFamily="34" charset="0"/>
              <a:buChar char="-"/>
              <a:defRPr/>
            </a:pPr>
            <a:r>
              <a:rPr lang="en-US" sz="1800" kern="0" dirty="0">
                <a:solidFill>
                  <a:srgbClr val="000000"/>
                </a:solidFill>
              </a:rPr>
              <a:t>10.2 million gallons per day diesel fuel</a:t>
            </a:r>
          </a:p>
          <a:p>
            <a:pPr lvl="2">
              <a:buFont typeface="Calibri" panose="020F0502020204030204" pitchFamily="34" charset="0"/>
              <a:buChar char="-"/>
              <a:defRPr/>
            </a:pPr>
            <a:r>
              <a:rPr lang="en-US" sz="1800" kern="0" dirty="0"/>
              <a:t>10.6 million gallons per day jet fuel</a:t>
            </a:r>
          </a:p>
          <a:p>
            <a:pPr lvl="1">
              <a:buFontTx/>
              <a:buChar char="•"/>
              <a:defRPr/>
            </a:pPr>
            <a:r>
              <a:rPr lang="en-US" sz="2200" kern="0" dirty="0">
                <a:solidFill>
                  <a:srgbClr val="000000"/>
                </a:solidFill>
              </a:rPr>
              <a:t>8 smaller refineries produce asphalt and other petroleum products</a:t>
            </a:r>
          </a:p>
          <a:p>
            <a:pPr lvl="1">
              <a:buFontTx/>
              <a:buChar char="•"/>
              <a:defRPr/>
            </a:pPr>
            <a:r>
              <a:rPr lang="en-US" sz="2200" kern="0" dirty="0">
                <a:solidFill>
                  <a:srgbClr val="000000"/>
                </a:solidFill>
              </a:rPr>
              <a:t>Important source of transportation fuel to neighboring states</a:t>
            </a:r>
          </a:p>
          <a:p>
            <a:pPr lvl="2">
              <a:buFont typeface="Calibri" panose="020F0502020204030204" pitchFamily="34" charset="0"/>
              <a:buChar char="-"/>
              <a:defRPr/>
            </a:pPr>
            <a:r>
              <a:rPr lang="en-US" sz="1800" kern="0" dirty="0">
                <a:solidFill>
                  <a:srgbClr val="000000"/>
                </a:solidFill>
              </a:rPr>
              <a:t>NV 85 percent, AZ 40 percent</a:t>
            </a:r>
          </a:p>
          <a:p>
            <a:pPr lvl="1">
              <a:buFontTx/>
              <a:buChar char="•"/>
              <a:defRPr/>
            </a:pPr>
            <a:r>
              <a:rPr lang="en-US" sz="2200" kern="0" dirty="0"/>
              <a:t>Processed 1.712 million barrels per day of crude oil during 2017</a:t>
            </a:r>
          </a:p>
          <a:p>
            <a:pPr>
              <a:buFont typeface="Arial" charset="0"/>
              <a:buChar char="•"/>
              <a:defRPr/>
            </a:pPr>
            <a:endParaRPr lang="en-US" sz="2000" dirty="0"/>
          </a:p>
        </p:txBody>
      </p:sp>
      <p:sp>
        <p:nvSpPr>
          <p:cNvPr id="10" name="Date Placeholder 9"/>
          <p:cNvSpPr>
            <a:spLocks noGrp="1"/>
          </p:cNvSpPr>
          <p:nvPr>
            <p:ph type="dt" sz="quarter" idx="10"/>
          </p:nvPr>
        </p:nvSpPr>
        <p:spPr/>
        <p:txBody>
          <a:bodyPr/>
          <a:lstStyle/>
          <a:p>
            <a:pPr>
              <a:defRPr/>
            </a:pPr>
            <a:r>
              <a:rPr lang="en-US"/>
              <a:t>6/13/2019</a:t>
            </a:r>
          </a:p>
        </p:txBody>
      </p:sp>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pic>
        <p:nvPicPr>
          <p:cNvPr id="8199"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241" y="1304391"/>
            <a:ext cx="368617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3" cstate="print"/>
          <a:srcRect/>
          <a:stretch>
            <a:fillRect/>
          </a:stretch>
        </p:blipFill>
        <p:spPr bwMode="auto">
          <a:xfrm>
            <a:off x="76200" y="76200"/>
            <a:ext cx="1143000" cy="99588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00F963AA-243D-4C87-8513-7ABD959FBC3D}" type="slidenum">
              <a:rPr lang="en-US" altLang="en-US" smtClean="0"/>
              <a:pPr/>
              <a:t>8</a:t>
            </a:fld>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09600" y="76200"/>
            <a:ext cx="8229600" cy="1143000"/>
          </a:xfrm>
        </p:spPr>
        <p:txBody>
          <a:bodyPr/>
          <a:lstStyle/>
          <a:p>
            <a:pPr eaLnBrk="1" hangingPunct="1"/>
            <a:r>
              <a:rPr lang="en-US" altLang="en-US" sz="3200" dirty="0"/>
              <a:t>Crude Oil - Marine Movements</a:t>
            </a:r>
          </a:p>
        </p:txBody>
      </p:sp>
      <p:sp>
        <p:nvSpPr>
          <p:cNvPr id="8195" name="Content Placeholder 6"/>
          <p:cNvSpPr>
            <a:spLocks noGrp="1"/>
          </p:cNvSpPr>
          <p:nvPr>
            <p:ph sz="half" idx="1"/>
          </p:nvPr>
        </p:nvSpPr>
        <p:spPr>
          <a:xfrm>
            <a:off x="457200" y="1087462"/>
            <a:ext cx="8229600" cy="1274738"/>
          </a:xfrm>
        </p:spPr>
        <p:txBody>
          <a:bodyPr/>
          <a:lstStyle/>
          <a:p>
            <a:pPr lvl="1">
              <a:buFontTx/>
              <a:buChar char="•"/>
              <a:defRPr/>
            </a:pPr>
            <a:r>
              <a:rPr lang="en-US" sz="2200" b="1" kern="0" dirty="0">
                <a:solidFill>
                  <a:srgbClr val="FF0000"/>
                </a:solidFill>
              </a:rPr>
              <a:t>68.8 percent </a:t>
            </a:r>
            <a:r>
              <a:rPr lang="en-US" sz="2200" kern="0" dirty="0">
                <a:solidFill>
                  <a:srgbClr val="000000"/>
                </a:solidFill>
              </a:rPr>
              <a:t>of crude oil transported by marine vessel in 2017</a:t>
            </a:r>
          </a:p>
          <a:p>
            <a:pPr lvl="2">
              <a:buFontTx/>
              <a:buChar char="•"/>
              <a:defRPr/>
            </a:pPr>
            <a:r>
              <a:rPr lang="en-US" sz="1800" kern="0" dirty="0">
                <a:solidFill>
                  <a:srgbClr val="000000"/>
                </a:solidFill>
              </a:rPr>
              <a:t>Foreign sourced – 968.7 TBD (56.4 percent)</a:t>
            </a:r>
          </a:p>
          <a:p>
            <a:pPr lvl="2">
              <a:buFontTx/>
              <a:buChar char="•"/>
              <a:defRPr/>
            </a:pPr>
            <a:r>
              <a:rPr lang="en-US" sz="1800" kern="0" dirty="0">
                <a:solidFill>
                  <a:srgbClr val="000000"/>
                </a:solidFill>
              </a:rPr>
              <a:t>Alaska sourced – 211.2 TBD (12.3 percent)</a:t>
            </a:r>
          </a:p>
        </p:txBody>
      </p:sp>
      <p:sp>
        <p:nvSpPr>
          <p:cNvPr id="10" name="Date Placeholder 9"/>
          <p:cNvSpPr>
            <a:spLocks noGrp="1"/>
          </p:cNvSpPr>
          <p:nvPr>
            <p:ph type="dt" sz="quarter" idx="10"/>
          </p:nvPr>
        </p:nvSpPr>
        <p:spPr/>
        <p:txBody>
          <a:bodyPr/>
          <a:lstStyle/>
          <a:p>
            <a:pPr>
              <a:defRPr/>
            </a:pPr>
            <a:r>
              <a:rPr lang="en-US"/>
              <a:t>6/13/2019</a:t>
            </a:r>
          </a:p>
        </p:txBody>
      </p:sp>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pic>
        <p:nvPicPr>
          <p:cNvPr id="11"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00F963AA-243D-4C87-8513-7ABD959FBC3D}" type="slidenum">
              <a:rPr lang="en-US" altLang="en-US" smtClean="0"/>
              <a:pPr/>
              <a:t>9</a:t>
            </a:fld>
            <a:endParaRPr lang="en-US" altLang="en-US"/>
          </a:p>
        </p:txBody>
      </p:sp>
      <p:sp>
        <p:nvSpPr>
          <p:cNvPr id="12" name="TextBox 11">
            <a:extLst>
              <a:ext uri="{FF2B5EF4-FFF2-40B4-BE49-F238E27FC236}">
                <a16:creationId xmlns:a16="http://schemas.microsoft.com/office/drawing/2014/main" id="{0C5B6630-2E13-4983-AD87-E42FBEA24CFD}"/>
              </a:ext>
            </a:extLst>
          </p:cNvPr>
          <p:cNvSpPr txBox="1"/>
          <p:nvPr/>
        </p:nvSpPr>
        <p:spPr>
          <a:xfrm>
            <a:off x="1447800" y="2710557"/>
            <a:ext cx="5867400" cy="1077218"/>
          </a:xfrm>
          <a:prstGeom prst="rect">
            <a:avLst/>
          </a:prstGeom>
          <a:solidFill>
            <a:srgbClr val="00B0F0"/>
          </a:solidFill>
          <a:ln>
            <a:solidFill>
              <a:schemeClr val="tx1"/>
            </a:solidFill>
          </a:ln>
        </p:spPr>
        <p:txBody>
          <a:bodyPr wrap="square" rtlCol="0">
            <a:spAutoFit/>
          </a:bodyPr>
          <a:lstStyle/>
          <a:p>
            <a:r>
              <a:rPr lang="en-US" sz="1600" dirty="0"/>
              <a:t>SF Bay Area refineries received </a:t>
            </a:r>
            <a:r>
              <a:rPr lang="en-US" sz="1600" b="1" dirty="0">
                <a:solidFill>
                  <a:srgbClr val="FF0000"/>
                </a:solidFill>
              </a:rPr>
              <a:t>66.6 percent </a:t>
            </a:r>
            <a:r>
              <a:rPr lang="en-US" sz="1600" dirty="0"/>
              <a:t>via marine vessel during 2017.</a:t>
            </a:r>
          </a:p>
          <a:p>
            <a:pPr marL="285750" indent="-285750">
              <a:buFont typeface="Arial" panose="020B0604020202020204" pitchFamily="34" charset="0"/>
              <a:buChar char="•"/>
            </a:pPr>
            <a:r>
              <a:rPr lang="en-US" sz="1600" dirty="0"/>
              <a:t>Foreign sourced – 430.8 TBD (57.0 percent)</a:t>
            </a:r>
          </a:p>
          <a:p>
            <a:pPr marL="285750" indent="-285750">
              <a:buFont typeface="Arial" panose="020B0604020202020204" pitchFamily="34" charset="0"/>
              <a:buChar char="•"/>
            </a:pPr>
            <a:r>
              <a:rPr lang="en-US" sz="1600" dirty="0"/>
              <a:t>Alaska sourced – 72.6 TBD (9.6 percent)</a:t>
            </a:r>
          </a:p>
        </p:txBody>
      </p:sp>
      <p:sp>
        <p:nvSpPr>
          <p:cNvPr id="14" name="TextBox 13">
            <a:extLst>
              <a:ext uri="{FF2B5EF4-FFF2-40B4-BE49-F238E27FC236}">
                <a16:creationId xmlns:a16="http://schemas.microsoft.com/office/drawing/2014/main" id="{892E6E32-3A76-41BB-9036-F7AE03A51B60}"/>
              </a:ext>
            </a:extLst>
          </p:cNvPr>
          <p:cNvSpPr txBox="1"/>
          <p:nvPr/>
        </p:nvSpPr>
        <p:spPr>
          <a:xfrm>
            <a:off x="1447800" y="4430571"/>
            <a:ext cx="5867400" cy="1077218"/>
          </a:xfrm>
          <a:prstGeom prst="rect">
            <a:avLst/>
          </a:prstGeom>
          <a:solidFill>
            <a:srgbClr val="00B0F0"/>
          </a:solidFill>
          <a:ln>
            <a:solidFill>
              <a:schemeClr val="tx1"/>
            </a:solidFill>
          </a:ln>
        </p:spPr>
        <p:txBody>
          <a:bodyPr wrap="square" rtlCol="0">
            <a:spAutoFit/>
          </a:bodyPr>
          <a:lstStyle/>
          <a:p>
            <a:r>
              <a:rPr lang="en-US" sz="1600" dirty="0"/>
              <a:t>Southern California refineries received </a:t>
            </a:r>
            <a:r>
              <a:rPr lang="en-US" sz="1600" b="1" dirty="0">
                <a:solidFill>
                  <a:srgbClr val="FF0000"/>
                </a:solidFill>
              </a:rPr>
              <a:t>70.4 percent </a:t>
            </a:r>
            <a:r>
              <a:rPr lang="en-US" sz="1600" dirty="0"/>
              <a:t>via marine vessel during 2017.</a:t>
            </a:r>
          </a:p>
          <a:p>
            <a:pPr marL="285750" indent="-285750">
              <a:buFont typeface="Arial" panose="020B0604020202020204" pitchFamily="34" charset="0"/>
              <a:buChar char="•"/>
            </a:pPr>
            <a:r>
              <a:rPr lang="en-US" sz="1600" dirty="0"/>
              <a:t>Foreign sourced – 537.9 TBD (56.0 percent)</a:t>
            </a:r>
          </a:p>
          <a:p>
            <a:pPr marL="285750" indent="-285750">
              <a:buFont typeface="Arial" panose="020B0604020202020204" pitchFamily="34" charset="0"/>
              <a:buChar char="•"/>
            </a:pPr>
            <a:r>
              <a:rPr lang="en-US" sz="1600" dirty="0"/>
              <a:t>Alaska sourced – 138.5 TBD (14.4 percent)</a:t>
            </a:r>
          </a:p>
        </p:txBody>
      </p:sp>
    </p:spTree>
    <p:extLst>
      <p:ext uri="{BB962C8B-B14F-4D97-AF65-F5344CB8AC3E}">
        <p14:creationId xmlns:p14="http://schemas.microsoft.com/office/powerpoint/2010/main" val="3053710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14746</TotalTime>
  <Words>3217</Words>
  <Application>Microsoft Office PowerPoint</Application>
  <PresentationFormat>On-screen Show (4:3)</PresentationFormat>
  <Paragraphs>447</Paragraphs>
  <Slides>39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Courier New</vt:lpstr>
      <vt:lpstr>Times New Roman</vt:lpstr>
      <vt:lpstr>Wingdings</vt:lpstr>
      <vt:lpstr>Office Theme</vt:lpstr>
      <vt:lpstr>PowerPoint Presentation</vt:lpstr>
      <vt:lpstr>PowerPoint Presentation</vt:lpstr>
      <vt:lpstr>California On-road Transportation Fuels</vt:lpstr>
      <vt:lpstr>California On-road Transportation Fuels</vt:lpstr>
      <vt:lpstr>Transportation Fuel Infrastructure</vt:lpstr>
      <vt:lpstr>Western States More Isolated than Rest of U.S.</vt:lpstr>
      <vt:lpstr>California Fuels Market - Isolated</vt:lpstr>
      <vt:lpstr>Key Elements - Refineries</vt:lpstr>
      <vt:lpstr>Crude Oil - Marine Movements</vt:lpstr>
      <vt:lpstr>Crude Oil – California Pipelines</vt:lpstr>
      <vt:lpstr>Product Pipelines – Northern California</vt:lpstr>
      <vt:lpstr>Product Pipelines – Southern California</vt:lpstr>
      <vt:lpstr>UNEV System – Utah to Las Vegas</vt:lpstr>
      <vt:lpstr>Marine Terminals – Imports &amp; Exports</vt:lpstr>
      <vt:lpstr>Distribution Terminals &amp; Tanker Trucks</vt:lpstr>
      <vt:lpstr>Interdependencies</vt:lpstr>
      <vt:lpstr>PowerPoint Presentation</vt:lpstr>
      <vt:lpstr>California Emergency Fuel Supplies</vt:lpstr>
      <vt:lpstr>PowerPoint Presentation</vt:lpstr>
      <vt:lpstr>Catastrophic Earthquake</vt:lpstr>
      <vt:lpstr>PowerPoint Presentation</vt:lpstr>
      <vt:lpstr>Emergency Fuels Coordination</vt:lpstr>
      <vt:lpstr>PowerPoint Presentation</vt:lpstr>
      <vt:lpstr>Purpose of Waivers</vt:lpstr>
      <vt:lpstr>Fuel Waivers</vt:lpstr>
      <vt:lpstr>Logistics Waivers</vt:lpstr>
      <vt:lpstr>Emission Limit Waivers</vt:lpstr>
      <vt:lpstr>Decreased Fuel Demand Activities</vt:lpstr>
      <vt:lpstr>PowerPoint Presentation</vt:lpstr>
      <vt:lpstr>Transportation Fuels Working Group</vt:lpstr>
      <vt:lpstr>PowerPoint Presentation</vt:lpstr>
      <vt:lpstr>Fuels - Problem to be Solved</vt:lpstr>
      <vt:lpstr>Replacement Fuel – Outside Impacted Area</vt:lpstr>
      <vt:lpstr>Replacement Fuel – Inside Impacted Area</vt:lpstr>
      <vt:lpstr>Urban Gas Stations – Average Sales</vt:lpstr>
      <vt:lpstr>PowerPoint Presentation</vt:lpstr>
      <vt:lpstr>Operating Areas – Quantify Fuel Need</vt:lpstr>
      <vt:lpstr>CUEA-Related Fuel Needs – Logistics</vt:lpstr>
      <vt:lpstr>Additional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Gordon</dc:creator>
  <cp:lastModifiedBy>Jenny Regino</cp:lastModifiedBy>
  <cp:revision>1079</cp:revision>
  <dcterms:created xsi:type="dcterms:W3CDTF">2010-09-06T21:52:40Z</dcterms:created>
  <dcterms:modified xsi:type="dcterms:W3CDTF">2019-06-13T05:22:55Z</dcterms:modified>
</cp:coreProperties>
</file>